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69" r:id="rId4"/>
    <p:sldMasterId id="2147483678" r:id="rId5"/>
    <p:sldMasterId id="2147483687" r:id="rId6"/>
    <p:sldMasterId id="2147483696" r:id="rId7"/>
  </p:sldMasterIdLst>
  <p:notesMasterIdLst>
    <p:notesMasterId r:id="rId9"/>
  </p:notesMasterIdLst>
  <p:sldIdLst>
    <p:sldId id="573" r:id="rId8"/>
    <p:sldId id="256" r:id="rId10"/>
    <p:sldId id="543" r:id="rId11"/>
    <p:sldId id="621" r:id="rId12"/>
    <p:sldId id="645" r:id="rId13"/>
    <p:sldId id="646" r:id="rId14"/>
    <p:sldId id="696" r:id="rId15"/>
    <p:sldId id="695" r:id="rId16"/>
    <p:sldId id="697" r:id="rId17"/>
    <p:sldId id="698" r:id="rId18"/>
    <p:sldId id="668" r:id="rId19"/>
    <p:sldId id="644" r:id="rId20"/>
    <p:sldId id="669" r:id="rId21"/>
    <p:sldId id="712" r:id="rId22"/>
    <p:sldId id="671" r:id="rId23"/>
    <p:sldId id="672" r:id="rId24"/>
    <p:sldId id="673" r:id="rId25"/>
    <p:sldId id="674" r:id="rId26"/>
    <p:sldId id="675" r:id="rId27"/>
    <p:sldId id="710" r:id="rId28"/>
    <p:sldId id="676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6AB833"/>
    <a:srgbClr val="A67BB4"/>
    <a:srgbClr val="EF8126"/>
    <a:srgbClr val="CFB8D6"/>
    <a:srgbClr val="8C5CA3"/>
    <a:srgbClr val="F5D154"/>
    <a:srgbClr val="EEEC6B"/>
    <a:srgbClr val="F0872A"/>
    <a:srgbClr val="1EA4DD"/>
    <a:srgbClr val="D7A2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737" autoAdjust="0"/>
  </p:normalViewPr>
  <p:slideViewPr>
    <p:cSldViewPr snapToGrid="0">
      <p:cViewPr>
        <p:scale>
          <a:sx n="66" d="100"/>
          <a:sy n="66" d="100"/>
        </p:scale>
        <p:origin x="2256" y="9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1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0" Type="http://schemas.openxmlformats.org/officeDocument/2006/relationships/slide" Target="slides/slide12.xml"/><Relationship Id="rId2" Type="http://schemas.openxmlformats.org/officeDocument/2006/relationships/theme" Target="theme/theme1.xml"/><Relationship Id="rId19" Type="http://schemas.openxmlformats.org/officeDocument/2006/relationships/slide" Target="slides/slide11.xml"/><Relationship Id="rId18" Type="http://schemas.openxmlformats.org/officeDocument/2006/relationships/slide" Target="slides/slide1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31CF15-BC55-4C2D-8F38-62B84D4F01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8AD9227-4DF3-42F9-B794-BAFF3047563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D9227-4DF3-42F9-B794-BAFF3047563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296" r="19723"/>
          <a:stretch>
            <a:fillRect/>
          </a:stretch>
        </p:blipFill>
        <p:spPr>
          <a:xfrm>
            <a:off x="0" y="3733800"/>
            <a:ext cx="6553200" cy="3124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29" r="55062" b="34260"/>
          <a:stretch>
            <a:fillRect/>
          </a:stretch>
        </p:blipFill>
        <p:spPr>
          <a:xfrm>
            <a:off x="0" y="457200"/>
            <a:ext cx="2921000" cy="34417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06" t="12963" b="60556"/>
          <a:stretch>
            <a:fillRect/>
          </a:stretch>
        </p:blipFill>
        <p:spPr>
          <a:xfrm>
            <a:off x="10807700" y="1511299"/>
            <a:ext cx="1384300" cy="2384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296" r="19723"/>
          <a:stretch>
            <a:fillRect/>
          </a:stretch>
        </p:blipFill>
        <p:spPr>
          <a:xfrm flipH="1">
            <a:off x="5638800" y="3733800"/>
            <a:ext cx="6553200" cy="31242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29" r="55062" b="34260"/>
          <a:stretch>
            <a:fillRect/>
          </a:stretch>
        </p:blipFill>
        <p:spPr>
          <a:xfrm>
            <a:off x="0" y="0"/>
            <a:ext cx="4279900" cy="5042839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1422400" y="2933700"/>
            <a:ext cx="3581400" cy="21091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296" r="19723"/>
          <a:stretch>
            <a:fillRect/>
          </a:stretch>
        </p:blipFill>
        <p:spPr>
          <a:xfrm>
            <a:off x="0" y="3733800"/>
            <a:ext cx="6553200" cy="31242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29" r="55062" b="34260"/>
          <a:stretch>
            <a:fillRect/>
          </a:stretch>
        </p:blipFill>
        <p:spPr>
          <a:xfrm>
            <a:off x="0" y="457200"/>
            <a:ext cx="2921000" cy="34417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06" t="12963" b="60556"/>
          <a:stretch>
            <a:fillRect/>
          </a:stretch>
        </p:blipFill>
        <p:spPr>
          <a:xfrm>
            <a:off x="10807700" y="1511299"/>
            <a:ext cx="1384300" cy="2384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3208210" y="172575"/>
            <a:ext cx="52276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600" dirty="0">
                <a:latin typeface="楷体" panose="02010609060101010101" pitchFamily="49" charset="-122"/>
                <a:ea typeface="楷体" panose="02010609060101010101" pitchFamily="49" charset="-122"/>
              </a:rPr>
              <a:t>请输入你的标题</a:t>
            </a:r>
            <a:endParaRPr lang="zh-CN" altLang="en-US" sz="4400" spc="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3208210" y="172575"/>
            <a:ext cx="52276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600" dirty="0">
                <a:latin typeface="楷体" panose="02010609060101010101" pitchFamily="49" charset="-122"/>
                <a:ea typeface="楷体" panose="02010609060101010101" pitchFamily="49" charset="-122"/>
              </a:rPr>
              <a:t>请输入你的标题</a:t>
            </a:r>
            <a:endParaRPr lang="zh-CN" altLang="en-US" sz="4400" spc="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3208210" y="172575"/>
            <a:ext cx="52276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600" dirty="0">
                <a:latin typeface="楷体" panose="02010609060101010101" pitchFamily="49" charset="-122"/>
                <a:ea typeface="楷体" panose="02010609060101010101" pitchFamily="49" charset="-122"/>
              </a:rPr>
              <a:t>请输入你的标题</a:t>
            </a:r>
            <a:endParaRPr lang="zh-CN" altLang="en-US" sz="4400" spc="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3208210" y="172575"/>
            <a:ext cx="52276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spc="600" dirty="0">
                <a:latin typeface="楷体" panose="02010609060101010101" pitchFamily="49" charset="-122"/>
                <a:ea typeface="楷体" panose="02010609060101010101" pitchFamily="49" charset="-122"/>
              </a:rPr>
              <a:t>请输入你的标题</a:t>
            </a:r>
            <a:endParaRPr lang="zh-CN" altLang="en-US" sz="4400" spc="6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50" b="5015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92" b="180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48" b="3124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055872" y="188692"/>
            <a:ext cx="37080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latin typeface="腾祥铁山楷书简繁合集" panose="01010104010101010101" pitchFamily="2" charset="-122"/>
                <a:ea typeface="腾祥铁山楷书简繁合集" panose="01010104010101010101" pitchFamily="2" charset="-122"/>
              </a:rPr>
              <a:t>请输入您的标题</a:t>
            </a:r>
            <a:endParaRPr lang="zh-CN" altLang="en-US" sz="4000" b="1" dirty="0">
              <a:latin typeface="腾祥铁山楷书简繁合集" panose="01010104010101010101" pitchFamily="2" charset="-122"/>
              <a:ea typeface="腾祥铁山楷书简繁合集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055872" y="188692"/>
            <a:ext cx="37080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latin typeface="腾祥铁山楷书简繁合集" panose="01010104010101010101" pitchFamily="2" charset="-122"/>
                <a:ea typeface="腾祥铁山楷书简繁合集" panose="01010104010101010101" pitchFamily="2" charset="-122"/>
              </a:rPr>
              <a:t>请输入您的标题</a:t>
            </a:r>
            <a:endParaRPr lang="zh-CN" altLang="en-US" sz="4000" b="1" dirty="0">
              <a:latin typeface="腾祥铁山楷书简繁合集" panose="01010104010101010101" pitchFamily="2" charset="-122"/>
              <a:ea typeface="腾祥铁山楷书简繁合集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055872" y="188692"/>
            <a:ext cx="37080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latin typeface="腾祥铁山楷书简繁合集" panose="01010104010101010101" pitchFamily="2" charset="-122"/>
                <a:ea typeface="腾祥铁山楷书简繁合集" panose="01010104010101010101" pitchFamily="2" charset="-122"/>
              </a:rPr>
              <a:t>请输入您的标题</a:t>
            </a:r>
            <a:endParaRPr lang="zh-CN" altLang="en-US" sz="4000" b="1" dirty="0">
              <a:latin typeface="腾祥铁山楷书简繁合集" panose="01010104010101010101" pitchFamily="2" charset="-122"/>
              <a:ea typeface="腾祥铁山楷书简繁合集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055872" y="188692"/>
            <a:ext cx="37080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latin typeface="腾祥铁山楷书简繁合集" panose="01010104010101010101" pitchFamily="2" charset="-122"/>
                <a:ea typeface="腾祥铁山楷书简繁合集" panose="01010104010101010101" pitchFamily="2" charset="-122"/>
              </a:rPr>
              <a:t>请输入您的标题</a:t>
            </a:r>
            <a:endParaRPr lang="zh-CN" altLang="en-US" sz="4000" b="1" dirty="0">
              <a:latin typeface="腾祥铁山楷书简繁合集" panose="01010104010101010101" pitchFamily="2" charset="-122"/>
              <a:ea typeface="腾祥铁山楷书简繁合集" panose="0101010401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06" b="-20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" b="18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2"/>
          <p:cNvSpPr txBox="1"/>
          <p:nvPr userDrawn="1"/>
        </p:nvSpPr>
        <p:spPr>
          <a:xfrm>
            <a:off x="342504" y="235592"/>
            <a:ext cx="37962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35313F"/>
                </a:solidFill>
                <a:latin typeface="方正字迹-吕建德字体" pitchFamily="2" charset="-122"/>
                <a:ea typeface="方正字迹-吕建德字体" pitchFamily="2" charset="-122"/>
              </a:rPr>
              <a:t>请输入您的标题</a:t>
            </a:r>
            <a:endParaRPr lang="zh-CN" altLang="en-US" sz="4000" b="1" dirty="0">
              <a:solidFill>
                <a:srgbClr val="35313F"/>
              </a:solidFill>
              <a:latin typeface="方正字迹-吕建德字体" pitchFamily="2" charset="-122"/>
              <a:ea typeface="方正字迹-吕建德字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2"/>
          <p:cNvSpPr txBox="1"/>
          <p:nvPr userDrawn="1"/>
        </p:nvSpPr>
        <p:spPr>
          <a:xfrm>
            <a:off x="342504" y="235592"/>
            <a:ext cx="37962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35313F"/>
                </a:solidFill>
                <a:latin typeface="方正字迹-吕建德字体" pitchFamily="2" charset="-122"/>
                <a:ea typeface="方正字迹-吕建德字体" pitchFamily="2" charset="-122"/>
              </a:rPr>
              <a:t>请输入您的标题</a:t>
            </a:r>
            <a:endParaRPr lang="zh-CN" altLang="en-US" sz="4000" b="1" dirty="0">
              <a:solidFill>
                <a:srgbClr val="35313F"/>
              </a:solidFill>
              <a:latin typeface="方正字迹-吕建德字体" pitchFamily="2" charset="-122"/>
              <a:ea typeface="方正字迹-吕建德字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2"/>
          <p:cNvSpPr txBox="1"/>
          <p:nvPr userDrawn="1"/>
        </p:nvSpPr>
        <p:spPr>
          <a:xfrm>
            <a:off x="342504" y="235592"/>
            <a:ext cx="37962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35313F"/>
                </a:solidFill>
                <a:latin typeface="方正字迹-吕建德字体" pitchFamily="2" charset="-122"/>
                <a:ea typeface="方正字迹-吕建德字体" pitchFamily="2" charset="-122"/>
              </a:rPr>
              <a:t>请输入您的标题</a:t>
            </a:r>
            <a:endParaRPr lang="zh-CN" altLang="en-US" sz="4000" b="1" dirty="0">
              <a:solidFill>
                <a:srgbClr val="35313F"/>
              </a:solidFill>
              <a:latin typeface="方正字迹-吕建德字体" pitchFamily="2" charset="-122"/>
              <a:ea typeface="方正字迹-吕建德字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2"/>
          <p:cNvSpPr txBox="1"/>
          <p:nvPr userDrawn="1"/>
        </p:nvSpPr>
        <p:spPr>
          <a:xfrm>
            <a:off x="342504" y="235592"/>
            <a:ext cx="37962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35313F"/>
                </a:solidFill>
                <a:latin typeface="方正字迹-吕建德字体" pitchFamily="2" charset="-122"/>
                <a:ea typeface="方正字迹-吕建德字体" pitchFamily="2" charset="-122"/>
              </a:rPr>
              <a:t>请输入您的标题</a:t>
            </a:r>
            <a:endParaRPr lang="zh-CN" altLang="en-US" sz="4000" b="1" dirty="0">
              <a:solidFill>
                <a:srgbClr val="35313F"/>
              </a:solidFill>
              <a:latin typeface="方正字迹-吕建德字体" pitchFamily="2" charset="-122"/>
              <a:ea typeface="方正字迹-吕建德字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65"/>
          <a:stretch>
            <a:fillRect/>
          </a:stretch>
        </p:blipFill>
        <p:spPr>
          <a:xfrm flipH="1">
            <a:off x="0" y="3867884"/>
            <a:ext cx="12192000" cy="320849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054323" cy="35500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2"/>
          <p:cNvSpPr txBox="1"/>
          <p:nvPr userDrawn="1"/>
        </p:nvSpPr>
        <p:spPr>
          <a:xfrm>
            <a:off x="329804" y="12129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262626"/>
                </a:solidFill>
                <a:latin typeface="方正字迹-吕建德字体" pitchFamily="2" charset="-122"/>
                <a:ea typeface="方正字迹-吕建德字体" pitchFamily="2" charset="-122"/>
              </a:rPr>
              <a:t>输入标题</a:t>
            </a:r>
            <a:endParaRPr lang="zh-CN" altLang="en-US" sz="4000" b="1" dirty="0">
              <a:solidFill>
                <a:srgbClr val="262626"/>
              </a:solidFill>
              <a:latin typeface="方正字迹-吕建德字体" pitchFamily="2" charset="-122"/>
              <a:ea typeface="方正字迹-吕建德字体" pitchFamily="2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2566314" y="576906"/>
            <a:ext cx="6357982" cy="1588"/>
          </a:xfrm>
          <a:prstGeom prst="line">
            <a:avLst/>
          </a:prstGeom>
          <a:ln w="9525">
            <a:solidFill>
              <a:srgbClr val="26262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2"/>
          <p:cNvSpPr txBox="1"/>
          <p:nvPr userDrawn="1"/>
        </p:nvSpPr>
        <p:spPr>
          <a:xfrm>
            <a:off x="329804" y="12129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262626"/>
                </a:solidFill>
                <a:latin typeface="方正字迹-吕建德字体" pitchFamily="2" charset="-122"/>
                <a:ea typeface="方正字迹-吕建德字体" pitchFamily="2" charset="-122"/>
              </a:rPr>
              <a:t>输入标题</a:t>
            </a:r>
            <a:endParaRPr lang="zh-CN" altLang="en-US" sz="4000" b="1" dirty="0">
              <a:solidFill>
                <a:srgbClr val="262626"/>
              </a:solidFill>
              <a:latin typeface="方正字迹-吕建德字体" pitchFamily="2" charset="-122"/>
              <a:ea typeface="方正字迹-吕建德字体" pitchFamily="2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2566314" y="576906"/>
            <a:ext cx="6357982" cy="1588"/>
          </a:xfrm>
          <a:prstGeom prst="line">
            <a:avLst/>
          </a:prstGeom>
          <a:ln w="9525">
            <a:solidFill>
              <a:srgbClr val="26262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2"/>
          <p:cNvSpPr txBox="1"/>
          <p:nvPr userDrawn="1"/>
        </p:nvSpPr>
        <p:spPr>
          <a:xfrm>
            <a:off x="329804" y="12129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262626"/>
                </a:solidFill>
                <a:latin typeface="方正字迹-吕建德字体" pitchFamily="2" charset="-122"/>
                <a:ea typeface="方正字迹-吕建德字体" pitchFamily="2" charset="-122"/>
              </a:rPr>
              <a:t>输入标题</a:t>
            </a:r>
            <a:endParaRPr lang="zh-CN" altLang="en-US" sz="4000" b="1" dirty="0">
              <a:solidFill>
                <a:srgbClr val="262626"/>
              </a:solidFill>
              <a:latin typeface="方正字迹-吕建德字体" pitchFamily="2" charset="-122"/>
              <a:ea typeface="方正字迹-吕建德字体" pitchFamily="2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2566314" y="576906"/>
            <a:ext cx="6357982" cy="1588"/>
          </a:xfrm>
          <a:prstGeom prst="line">
            <a:avLst/>
          </a:prstGeom>
          <a:ln w="9525">
            <a:solidFill>
              <a:srgbClr val="26262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2"/>
          <p:cNvSpPr txBox="1"/>
          <p:nvPr userDrawn="1"/>
        </p:nvSpPr>
        <p:spPr>
          <a:xfrm>
            <a:off x="329804" y="121292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rgbClr val="262626"/>
                </a:solidFill>
                <a:latin typeface="方正字迹-吕建德字体" pitchFamily="2" charset="-122"/>
                <a:ea typeface="方正字迹-吕建德字体" pitchFamily="2" charset="-122"/>
              </a:rPr>
              <a:t>输入标题</a:t>
            </a:r>
            <a:endParaRPr lang="zh-CN" altLang="en-US" sz="4000" b="1" dirty="0">
              <a:solidFill>
                <a:srgbClr val="262626"/>
              </a:solidFill>
              <a:latin typeface="方正字迹-吕建德字体" pitchFamily="2" charset="-122"/>
              <a:ea typeface="方正字迹-吕建德字体" pitchFamily="2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2566314" y="576906"/>
            <a:ext cx="6357982" cy="1588"/>
          </a:xfrm>
          <a:prstGeom prst="line">
            <a:avLst/>
          </a:prstGeom>
          <a:ln w="9525">
            <a:solidFill>
              <a:srgbClr val="26262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" b="3226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27" b="3347"/>
          <a:stretch>
            <a:fillRect/>
          </a:stretch>
        </p:blipFill>
        <p:spPr>
          <a:xfrm flipH="1">
            <a:off x="0" y="-1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" b="3226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 txBox="1"/>
          <p:nvPr userDrawn="1"/>
        </p:nvSpPr>
        <p:spPr>
          <a:xfrm>
            <a:off x="3967731" y="147464"/>
            <a:ext cx="412074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1C1F2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年度工作概述</a:t>
            </a:r>
            <a:endParaRPr lang="zh-CN" altLang="en-US" sz="3600" b="1" dirty="0">
              <a:solidFill>
                <a:srgbClr val="1C1F20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 txBox="1"/>
          <p:nvPr userDrawn="1"/>
        </p:nvSpPr>
        <p:spPr>
          <a:xfrm>
            <a:off x="3967731" y="147464"/>
            <a:ext cx="412074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1C1F2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年度工作概述</a:t>
            </a:r>
            <a:endParaRPr lang="zh-CN" altLang="en-US" sz="3600" b="1" dirty="0">
              <a:solidFill>
                <a:srgbClr val="1C1F20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 txBox="1"/>
          <p:nvPr userDrawn="1"/>
        </p:nvSpPr>
        <p:spPr>
          <a:xfrm>
            <a:off x="3967731" y="147464"/>
            <a:ext cx="412074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1C1F2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年度工作概述</a:t>
            </a:r>
            <a:endParaRPr lang="zh-CN" altLang="en-US" sz="3600" b="1" dirty="0">
              <a:solidFill>
                <a:srgbClr val="1C1F20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/>
          <p:cNvSpPr txBox="1"/>
          <p:nvPr userDrawn="1"/>
        </p:nvSpPr>
        <p:spPr>
          <a:xfrm>
            <a:off x="3967731" y="147464"/>
            <a:ext cx="412074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1C1F2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年度工作概述</a:t>
            </a:r>
            <a:endParaRPr lang="zh-CN" altLang="en-US" sz="3600" b="1" dirty="0">
              <a:solidFill>
                <a:srgbClr val="1C1F20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27" b="3347"/>
          <a:stretch>
            <a:fillRect/>
          </a:stretch>
        </p:blipFill>
        <p:spPr>
          <a:xfrm flipH="1">
            <a:off x="0" y="-1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theme" Target="../theme/theme2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theme" Target="../theme/theme3.xml"/><Relationship Id="rId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theme" Target="../theme/theme4.xml"/><Relationship Id="rId8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theme" Target="../theme/theme5.xml"/><Relationship Id="rId8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theme" Target="../theme/theme6.xml"/><Relationship Id="rId8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0.xml"/><Relationship Id="rId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876A9-09E7-44F2-9A1E-1D948A5053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05302-1867-431C-B7D9-D43BE029217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</p:sldLayoutIdLst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</p:sldLayoutIdLst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</p:sldLayoutIdLst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</p:sldLayoutIdLst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jpeg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4.png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5.png"/><Relationship Id="rId3" Type="http://schemas.openxmlformats.org/officeDocument/2006/relationships/hyperlink" Target="http://wiki.hunliji.com/pages/viewpage.action?pageId=30934338" TargetMode="External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6.png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8.png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9.png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6.jpeg"/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7.png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0" Type="http://schemas.openxmlformats.org/officeDocument/2006/relationships/notesSlide" Target="../notesSlides/notesSlide7.xml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" y="-11139"/>
            <a:ext cx="12192000" cy="6857845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>
            <a:off x="185454" y="-1705757"/>
            <a:ext cx="12973050" cy="7541407"/>
            <a:chOff x="1438474" y="-1669588"/>
            <a:chExt cx="11797424" cy="6858000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8474" y="-1669588"/>
              <a:ext cx="11797424" cy="6858000"/>
            </a:xfrm>
            <a:prstGeom prst="rect">
              <a:avLst/>
            </a:prstGeom>
          </p:spPr>
        </p:pic>
        <p:sp>
          <p:nvSpPr>
            <p:cNvPr id="14" name="流程图: 摘录 13"/>
            <p:cNvSpPr/>
            <p:nvPr/>
          </p:nvSpPr>
          <p:spPr>
            <a:xfrm rot="1349345">
              <a:off x="9470807" y="1141215"/>
              <a:ext cx="3728726" cy="2803981"/>
            </a:xfrm>
            <a:prstGeom prst="flowChartExtra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流程图: 摘录 31"/>
            <p:cNvSpPr/>
            <p:nvPr/>
          </p:nvSpPr>
          <p:spPr>
            <a:xfrm rot="20327045">
              <a:off x="5065833" y="89315"/>
              <a:ext cx="1901981" cy="1430279"/>
            </a:xfrm>
            <a:prstGeom prst="flowChartExtra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754411" y="3695248"/>
            <a:ext cx="5541010" cy="101473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1200" cap="none" spc="6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JAVA</a:t>
            </a:r>
            <a:r>
              <a:rPr kumimoji="0" lang="zh-CN" altLang="en-US" sz="6000" b="0" i="0" u="none" strike="noStrike" kern="1200" cap="none" spc="6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任务调度</a:t>
            </a:r>
            <a:endParaRPr kumimoji="0" lang="zh-CN" altLang="en-US" sz="6000" b="0" i="0" u="none" strike="noStrike" kern="1200" cap="none" spc="6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986909" y="4894431"/>
            <a:ext cx="7141091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641465" y="5310505"/>
            <a:ext cx="28657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Seventeen</a:t>
            </a:r>
            <a:endParaRPr lang="zh-CN" altLang="en-US"/>
          </a:p>
          <a:p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838200" y="443131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222B15"/>
                </a:solidFill>
                <a:ea typeface="方正清刻本悦宋简体" panose="02000000000000000000" pitchFamily="2" charset="-122"/>
              </a:rPr>
              <a:t>Quartz</a:t>
            </a:r>
            <a:endParaRPr lang="en-US" altLang="zh-CN" sz="3200" b="1" dirty="0">
              <a:solidFill>
                <a:srgbClr val="222B15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84810" y="1544955"/>
            <a:ext cx="1137729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JobStore负责跟踪您提供给调度程序的所有“工作数据”：jobs，triggers，日历等。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RAMJobStore是使用最简单的JobStore，它将其所有数据保存在RAM中。当您的应用程序结束（或崩溃）时，所有调度信息都将丢失 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JDBCJobStore也被恰当地命名 - 它通过JDBC将其所有数据保存在数据库中。JDBCJobStore几乎与任何数据库一起使用，已被广泛应用于Oracle，PostgreSQL，MySQL，MS SQLServer，HSQLDB和DB2。要使用JDBCJobStore，必须首先创建一组数据库表以供Quartz使用。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Clustering目前与JDBC-Jobstore（JobStoreTX或JobStoreCMT）和TerracottaJobStore一起使用。功能包括负载平衡和 job故障转移（如果JobDetail的“请求恢复”标志设置为true）。使用JobStoreTX或JobStoreCMT进行聚类通过将“org.quartz.jobStore.isClustered”属性设置为“true”来启用Clustering。Clustering中的每个实例都应该使用相同的quartz.properties文件。这样做的例外是使用相同的属性文件，具有以下允许的异常：不同的线程池大小，以及“org.quartz.scheduler.instanceId”属性的不同值。Clustering中的每个节点必须具有唯一的instanceId，通过将“AUTO”作为此属性的值，可以轻松完成（不需要不同的属性文件）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ferris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sp>
        <p:nvSpPr>
          <p:cNvPr id="23" name="TextBox 4"/>
          <p:cNvSpPr txBox="1"/>
          <p:nvPr/>
        </p:nvSpPr>
        <p:spPr bwMode="auto">
          <a:xfrm>
            <a:off x="4446493" y="1477695"/>
            <a:ext cx="2277110" cy="17316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 defTabSz="608965">
              <a:defRPr/>
            </a:pPr>
            <a:r>
              <a:rPr lang="en-US" altLang="zh-CN" sz="5330" b="1" noProof="0" dirty="0">
                <a:ln>
                  <a:noFill/>
                </a:ln>
                <a:solidFill>
                  <a:srgbClr val="222B15"/>
                </a:solidFill>
                <a:effectLst/>
                <a:uLnTx/>
                <a:uFillTx/>
                <a:ea typeface="方正清刻本悦宋简体" panose="02000000000000000000" pitchFamily="2" charset="-122"/>
                <a:sym typeface="+mn-ea"/>
              </a:rPr>
              <a:t>Xxl-Job</a:t>
            </a:r>
            <a:endParaRPr kumimoji="0" lang="en-US" altLang="zh-CN" sz="533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  <a:p>
            <a:pPr defTabSz="608965">
              <a:defRPr/>
            </a:pPr>
            <a:endParaRPr lang="en-US" altLang="zh-CN" sz="5330" kern="0" spc="-200" noProof="1">
              <a:ln w="1905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大黑简体" panose="02010601030101010101" pitchFamily="65" charset="-122"/>
              <a:ea typeface="方正大黑简体" panose="02010601030101010101" pitchFamily="65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5899915" y="501371"/>
            <a:ext cx="7775420" cy="550120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86815" y="2887980"/>
            <a:ext cx="55118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XXL-JOB是一个轻量级分布式任务调度平台，其核心设计目标是开发迅速、学习简单、轻量级、易扩展。现已开放源代码并接入多家公司线上产品线，开箱即用。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38200" y="443131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rgbClr val="222B15"/>
                </a:solidFill>
                <a:effectLst/>
                <a:uLnTx/>
                <a:uFillTx/>
                <a:ea typeface="方正清刻本悦宋简体" panose="02000000000000000000" pitchFamily="2" charset="-122"/>
              </a:rPr>
              <a:t>Xxl-Job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6920" y="1000760"/>
            <a:ext cx="8227695" cy="56661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38200" y="443131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rgbClr val="222B15"/>
                </a:solidFill>
                <a:effectLst/>
                <a:uLnTx/>
                <a:uFillTx/>
                <a:ea typeface="方正清刻本悦宋简体" panose="02000000000000000000" pitchFamily="2" charset="-122"/>
              </a:rPr>
              <a:t>Xxl-Job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390" y="1195070"/>
            <a:ext cx="11129010" cy="5330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38200" y="443131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rgbClr val="222B15"/>
                </a:solidFill>
                <a:effectLst/>
                <a:uLnTx/>
                <a:uFillTx/>
                <a:ea typeface="方正清刻本悦宋简体" panose="02000000000000000000" pitchFamily="2" charset="-122"/>
              </a:rPr>
              <a:t>Xxl-Job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22300" y="3164205"/>
            <a:ext cx="53467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快速入门</a:t>
            </a:r>
            <a:r>
              <a:rPr lang="en-US" altLang="zh-CN"/>
              <a:t>doc</a:t>
            </a:r>
            <a:r>
              <a:rPr lang="zh-CN" altLang="en-US"/>
              <a:t>：</a:t>
            </a:r>
            <a:r>
              <a:rPr lang="zh-CN" altLang="en-US" sz="1400">
                <a:hlinkClick r:id="rId3"/>
              </a:rPr>
              <a:t>http://wiki.hunliji.com/pages/viewpage.action?pageId=30934338</a:t>
            </a:r>
            <a:endParaRPr lang="zh-CN" altLang="en-US" sz="14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570" y="1026795"/>
            <a:ext cx="5396865" cy="50050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1108075" y="2187575"/>
            <a:ext cx="9780588" cy="3360738"/>
            <a:chOff x="1108075" y="2187575"/>
            <a:chExt cx="9780588" cy="3360738"/>
          </a:xfrm>
        </p:grpSpPr>
        <p:sp>
          <p:nvSpPr>
            <p:cNvPr id="18" name="任意多边形 22"/>
            <p:cNvSpPr>
              <a:spLocks noChangeArrowheads="1"/>
            </p:cNvSpPr>
            <p:nvPr/>
          </p:nvSpPr>
          <p:spPr bwMode="auto">
            <a:xfrm>
              <a:off x="1108075" y="2187575"/>
              <a:ext cx="3335338" cy="1681163"/>
            </a:xfrm>
            <a:custGeom>
              <a:avLst/>
              <a:gdLst>
                <a:gd name="T0" fmla="*/ 1667101 w 3335906"/>
                <a:gd name="T1" fmla="*/ 0 h 1680131"/>
                <a:gd name="T2" fmla="*/ 3334202 w 3335906"/>
                <a:gd name="T3" fmla="*/ 1671029 h 1680131"/>
                <a:gd name="T4" fmla="*/ 3332975 w 3335906"/>
                <a:gd name="T5" fmla="*/ 1683229 h 1680131"/>
                <a:gd name="T6" fmla="*/ 3214937 w 3335906"/>
                <a:gd name="T7" fmla="*/ 1683229 h 1680131"/>
                <a:gd name="T8" fmla="*/ 3215684 w 3335906"/>
                <a:gd name="T9" fmla="*/ 1675793 h 1680131"/>
                <a:gd name="T10" fmla="*/ 1667101 w 3335906"/>
                <a:gd name="T11" fmla="*/ 123561 h 1680131"/>
                <a:gd name="T12" fmla="*/ 118518 w 3335906"/>
                <a:gd name="T13" fmla="*/ 1675793 h 1680131"/>
                <a:gd name="T14" fmla="*/ 119266 w 3335906"/>
                <a:gd name="T15" fmla="*/ 1683229 h 1680131"/>
                <a:gd name="T16" fmla="*/ 1228 w 3335906"/>
                <a:gd name="T17" fmla="*/ 1683229 h 1680131"/>
                <a:gd name="T18" fmla="*/ 0 w 3335906"/>
                <a:gd name="T19" fmla="*/ 1671029 h 1680131"/>
                <a:gd name="T20" fmla="*/ 1667101 w 3335906"/>
                <a:gd name="T21" fmla="*/ 0 h 168013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335906"/>
                <a:gd name="T34" fmla="*/ 0 h 1680131"/>
                <a:gd name="T35" fmla="*/ 3335906 w 3335906"/>
                <a:gd name="T36" fmla="*/ 1680131 h 1680131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335906" h="1680131">
                  <a:moveTo>
                    <a:pt x="1667953" y="0"/>
                  </a:moveTo>
                  <a:cubicBezTo>
                    <a:pt x="2589139" y="0"/>
                    <a:pt x="3335906" y="746768"/>
                    <a:pt x="3335906" y="1667953"/>
                  </a:cubicBezTo>
                  <a:lnTo>
                    <a:pt x="3334679" y="1680131"/>
                  </a:lnTo>
                  <a:lnTo>
                    <a:pt x="3216580" y="1680131"/>
                  </a:lnTo>
                  <a:lnTo>
                    <a:pt x="3217328" y="1672709"/>
                  </a:lnTo>
                  <a:cubicBezTo>
                    <a:pt x="3217328" y="817013"/>
                    <a:pt x="2523649" y="123333"/>
                    <a:pt x="1667953" y="123333"/>
                  </a:cubicBezTo>
                  <a:cubicBezTo>
                    <a:pt x="812258" y="123333"/>
                    <a:pt x="118578" y="817013"/>
                    <a:pt x="118578" y="1672709"/>
                  </a:cubicBezTo>
                  <a:lnTo>
                    <a:pt x="119326" y="1680131"/>
                  </a:lnTo>
                  <a:lnTo>
                    <a:pt x="1228" y="1680131"/>
                  </a:lnTo>
                  <a:lnTo>
                    <a:pt x="0" y="1667953"/>
                  </a:lnTo>
                  <a:cubicBezTo>
                    <a:pt x="0" y="746768"/>
                    <a:pt x="746768" y="0"/>
                    <a:pt x="1667953" y="0"/>
                  </a:cubicBezTo>
                  <a:close/>
                </a:path>
              </a:pathLst>
            </a:custGeom>
            <a:solidFill>
              <a:srgbClr val="EF8126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任意多边形 21"/>
            <p:cNvSpPr>
              <a:spLocks noChangeArrowheads="1"/>
            </p:cNvSpPr>
            <p:nvPr/>
          </p:nvSpPr>
          <p:spPr bwMode="auto">
            <a:xfrm flipV="1">
              <a:off x="4330700" y="3868738"/>
              <a:ext cx="3335338" cy="1679575"/>
            </a:xfrm>
            <a:custGeom>
              <a:avLst/>
              <a:gdLst>
                <a:gd name="T0" fmla="*/ 1667101 w 3335906"/>
                <a:gd name="T1" fmla="*/ 0 h 1680131"/>
                <a:gd name="T2" fmla="*/ 3334202 w 3335906"/>
                <a:gd name="T3" fmla="*/ 1666297 h 1680131"/>
                <a:gd name="T4" fmla="*/ 3332975 w 3335906"/>
                <a:gd name="T5" fmla="*/ 1678463 h 1680131"/>
                <a:gd name="T6" fmla="*/ 3214937 w 3335906"/>
                <a:gd name="T7" fmla="*/ 1678463 h 1680131"/>
                <a:gd name="T8" fmla="*/ 3215684 w 3335906"/>
                <a:gd name="T9" fmla="*/ 1671049 h 1680131"/>
                <a:gd name="T10" fmla="*/ 1667101 w 3335906"/>
                <a:gd name="T11" fmla="*/ 123210 h 1680131"/>
                <a:gd name="T12" fmla="*/ 118518 w 3335906"/>
                <a:gd name="T13" fmla="*/ 1671049 h 1680131"/>
                <a:gd name="T14" fmla="*/ 119266 w 3335906"/>
                <a:gd name="T15" fmla="*/ 1678463 h 1680131"/>
                <a:gd name="T16" fmla="*/ 1228 w 3335906"/>
                <a:gd name="T17" fmla="*/ 1678463 h 1680131"/>
                <a:gd name="T18" fmla="*/ 0 w 3335906"/>
                <a:gd name="T19" fmla="*/ 1666297 h 1680131"/>
                <a:gd name="T20" fmla="*/ 1667101 w 3335906"/>
                <a:gd name="T21" fmla="*/ 0 h 168013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335906"/>
                <a:gd name="T34" fmla="*/ 0 h 1680131"/>
                <a:gd name="T35" fmla="*/ 3335906 w 3335906"/>
                <a:gd name="T36" fmla="*/ 1680131 h 1680131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335906" h="1680131">
                  <a:moveTo>
                    <a:pt x="1667953" y="0"/>
                  </a:moveTo>
                  <a:cubicBezTo>
                    <a:pt x="2589139" y="0"/>
                    <a:pt x="3335906" y="746768"/>
                    <a:pt x="3335906" y="1667953"/>
                  </a:cubicBezTo>
                  <a:lnTo>
                    <a:pt x="3334679" y="1680131"/>
                  </a:lnTo>
                  <a:lnTo>
                    <a:pt x="3216580" y="1680131"/>
                  </a:lnTo>
                  <a:lnTo>
                    <a:pt x="3217328" y="1672709"/>
                  </a:lnTo>
                  <a:cubicBezTo>
                    <a:pt x="3217328" y="817013"/>
                    <a:pt x="2523649" y="123333"/>
                    <a:pt x="1667953" y="123333"/>
                  </a:cubicBezTo>
                  <a:cubicBezTo>
                    <a:pt x="812258" y="123333"/>
                    <a:pt x="118578" y="817013"/>
                    <a:pt x="118578" y="1672709"/>
                  </a:cubicBezTo>
                  <a:lnTo>
                    <a:pt x="119326" y="1680131"/>
                  </a:lnTo>
                  <a:lnTo>
                    <a:pt x="1228" y="1680131"/>
                  </a:lnTo>
                  <a:lnTo>
                    <a:pt x="0" y="1667953"/>
                  </a:lnTo>
                  <a:cubicBezTo>
                    <a:pt x="0" y="746768"/>
                    <a:pt x="746768" y="0"/>
                    <a:pt x="1667953" y="0"/>
                  </a:cubicBezTo>
                  <a:close/>
                </a:path>
              </a:pathLst>
            </a:custGeom>
            <a:solidFill>
              <a:srgbClr val="8C5CA3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任意多边形 20"/>
            <p:cNvSpPr>
              <a:spLocks noChangeArrowheads="1"/>
            </p:cNvSpPr>
            <p:nvPr/>
          </p:nvSpPr>
          <p:spPr bwMode="auto">
            <a:xfrm>
              <a:off x="7553325" y="2187575"/>
              <a:ext cx="3335338" cy="1681163"/>
            </a:xfrm>
            <a:custGeom>
              <a:avLst/>
              <a:gdLst>
                <a:gd name="T0" fmla="*/ 1667101 w 3335906"/>
                <a:gd name="T1" fmla="*/ 0 h 1680131"/>
                <a:gd name="T2" fmla="*/ 3334202 w 3335906"/>
                <a:gd name="T3" fmla="*/ 1671029 h 1680131"/>
                <a:gd name="T4" fmla="*/ 3332975 w 3335906"/>
                <a:gd name="T5" fmla="*/ 1683229 h 1680131"/>
                <a:gd name="T6" fmla="*/ 3214937 w 3335906"/>
                <a:gd name="T7" fmla="*/ 1683229 h 1680131"/>
                <a:gd name="T8" fmla="*/ 3215684 w 3335906"/>
                <a:gd name="T9" fmla="*/ 1675793 h 1680131"/>
                <a:gd name="T10" fmla="*/ 1667101 w 3335906"/>
                <a:gd name="T11" fmla="*/ 123561 h 1680131"/>
                <a:gd name="T12" fmla="*/ 118518 w 3335906"/>
                <a:gd name="T13" fmla="*/ 1675793 h 1680131"/>
                <a:gd name="T14" fmla="*/ 119266 w 3335906"/>
                <a:gd name="T15" fmla="*/ 1683229 h 1680131"/>
                <a:gd name="T16" fmla="*/ 1228 w 3335906"/>
                <a:gd name="T17" fmla="*/ 1683229 h 1680131"/>
                <a:gd name="T18" fmla="*/ 0 w 3335906"/>
                <a:gd name="T19" fmla="*/ 1671029 h 1680131"/>
                <a:gd name="T20" fmla="*/ 1667101 w 3335906"/>
                <a:gd name="T21" fmla="*/ 0 h 168013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335906"/>
                <a:gd name="T34" fmla="*/ 0 h 1680131"/>
                <a:gd name="T35" fmla="*/ 3335906 w 3335906"/>
                <a:gd name="T36" fmla="*/ 1680131 h 1680131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335906" h="1680131">
                  <a:moveTo>
                    <a:pt x="1667953" y="0"/>
                  </a:moveTo>
                  <a:cubicBezTo>
                    <a:pt x="2589139" y="0"/>
                    <a:pt x="3335906" y="746768"/>
                    <a:pt x="3335906" y="1667953"/>
                  </a:cubicBezTo>
                  <a:lnTo>
                    <a:pt x="3334679" y="1680131"/>
                  </a:lnTo>
                  <a:lnTo>
                    <a:pt x="3216580" y="1680131"/>
                  </a:lnTo>
                  <a:lnTo>
                    <a:pt x="3217328" y="1672709"/>
                  </a:lnTo>
                  <a:cubicBezTo>
                    <a:pt x="3217328" y="817013"/>
                    <a:pt x="2523649" y="123333"/>
                    <a:pt x="1667953" y="123333"/>
                  </a:cubicBezTo>
                  <a:cubicBezTo>
                    <a:pt x="812258" y="123333"/>
                    <a:pt x="118578" y="817013"/>
                    <a:pt x="118578" y="1672709"/>
                  </a:cubicBezTo>
                  <a:lnTo>
                    <a:pt x="119326" y="1680131"/>
                  </a:lnTo>
                  <a:lnTo>
                    <a:pt x="1228" y="1680131"/>
                  </a:lnTo>
                  <a:lnTo>
                    <a:pt x="0" y="1667953"/>
                  </a:lnTo>
                  <a:cubicBezTo>
                    <a:pt x="0" y="746768"/>
                    <a:pt x="746768" y="0"/>
                    <a:pt x="1667953" y="0"/>
                  </a:cubicBezTo>
                  <a:close/>
                </a:path>
              </a:pathLst>
            </a:custGeom>
            <a:solidFill>
              <a:srgbClr val="6AB833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336675" y="2422525"/>
            <a:ext cx="2897188" cy="1449388"/>
            <a:chOff x="1336675" y="2422525"/>
            <a:chExt cx="2897188" cy="1449388"/>
          </a:xfrm>
          <a:solidFill>
            <a:srgbClr val="232A35"/>
          </a:solidFill>
        </p:grpSpPr>
        <p:sp>
          <p:nvSpPr>
            <p:cNvPr id="22" name="任意多边形 19"/>
            <p:cNvSpPr>
              <a:spLocks noChangeArrowheads="1"/>
            </p:cNvSpPr>
            <p:nvPr/>
          </p:nvSpPr>
          <p:spPr bwMode="auto">
            <a:xfrm>
              <a:off x="1336675" y="2422525"/>
              <a:ext cx="2897188" cy="1449388"/>
            </a:xfrm>
            <a:custGeom>
              <a:avLst/>
              <a:gdLst>
                <a:gd name="T0" fmla="*/ 1525728 w 2823004"/>
                <a:gd name="T1" fmla="*/ 0 h 1412983"/>
                <a:gd name="T2" fmla="*/ 3051455 w 2823004"/>
                <a:gd name="T3" fmla="*/ 1523438 h 1412983"/>
                <a:gd name="T4" fmla="*/ 3051374 w 2823004"/>
                <a:gd name="T5" fmla="*/ 1525036 h 1412983"/>
                <a:gd name="T6" fmla="*/ 81 w 2823004"/>
                <a:gd name="T7" fmla="*/ 1525036 h 1412983"/>
                <a:gd name="T8" fmla="*/ 0 w 2823004"/>
                <a:gd name="T9" fmla="*/ 1523438 h 1412983"/>
                <a:gd name="T10" fmla="*/ 1525728 w 2823004"/>
                <a:gd name="T11" fmla="*/ 0 h 14129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823004"/>
                <a:gd name="T19" fmla="*/ 0 h 1412983"/>
                <a:gd name="T20" fmla="*/ 2823004 w 2823004"/>
                <a:gd name="T21" fmla="*/ 1412983 h 14129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823004" h="1412983">
                  <a:moveTo>
                    <a:pt x="1411502" y="0"/>
                  </a:moveTo>
                  <a:cubicBezTo>
                    <a:pt x="2191053" y="0"/>
                    <a:pt x="2823004" y="631951"/>
                    <a:pt x="2823004" y="1411502"/>
                  </a:cubicBezTo>
                  <a:lnTo>
                    <a:pt x="2822929" y="1412983"/>
                  </a:lnTo>
                  <a:lnTo>
                    <a:pt x="75" y="1412983"/>
                  </a:lnTo>
                  <a:lnTo>
                    <a:pt x="0" y="1411502"/>
                  </a:lnTo>
                  <a:cubicBezTo>
                    <a:pt x="0" y="631951"/>
                    <a:pt x="631951" y="0"/>
                    <a:pt x="1411502" y="0"/>
                  </a:cubicBezTo>
                  <a:close/>
                </a:path>
              </a:pathLst>
            </a:custGeom>
            <a:gradFill>
              <a:gsLst>
                <a:gs pos="0">
                  <a:srgbClr val="EF8126"/>
                </a:gs>
                <a:gs pos="100000">
                  <a:srgbClr val="F5D154"/>
                </a:gs>
              </a:gsLst>
              <a:lin ang="2700000" scaled="1"/>
            </a:gradFill>
            <a:ln>
              <a:noFill/>
            </a:ln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charset="-122"/>
                <a:cs typeface="+mn-cs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2250653" y="2633973"/>
              <a:ext cx="1050181" cy="1026492"/>
              <a:chOff x="8398619" y="3049266"/>
              <a:chExt cx="671511" cy="656364"/>
            </a:xfrm>
            <a:grpFill/>
          </p:grpSpPr>
          <p:sp>
            <p:nvSpPr>
              <p:cNvPr id="24" name="Freeform 16"/>
              <p:cNvSpPr/>
              <p:nvPr/>
            </p:nvSpPr>
            <p:spPr bwMode="auto">
              <a:xfrm>
                <a:off x="8855189" y="3513048"/>
                <a:ext cx="214941" cy="192582"/>
              </a:xfrm>
              <a:custGeom>
                <a:avLst/>
                <a:gdLst>
                  <a:gd name="T0" fmla="*/ 81 w 126"/>
                  <a:gd name="T1" fmla="*/ 0 h 113"/>
                  <a:gd name="T2" fmla="*/ 63 w 126"/>
                  <a:gd name="T3" fmla="*/ 7 h 113"/>
                  <a:gd name="T4" fmla="*/ 77 w 126"/>
                  <a:gd name="T5" fmla="*/ 61 h 113"/>
                  <a:gd name="T6" fmla="*/ 63 w 126"/>
                  <a:gd name="T7" fmla="*/ 83 h 113"/>
                  <a:gd name="T8" fmla="*/ 48 w 126"/>
                  <a:gd name="T9" fmla="*/ 61 h 113"/>
                  <a:gd name="T10" fmla="*/ 63 w 126"/>
                  <a:gd name="T11" fmla="*/ 7 h 113"/>
                  <a:gd name="T12" fmla="*/ 44 w 126"/>
                  <a:gd name="T13" fmla="*/ 0 h 113"/>
                  <a:gd name="T14" fmla="*/ 0 w 126"/>
                  <a:gd name="T15" fmla="*/ 44 h 113"/>
                  <a:gd name="T16" fmla="*/ 0 w 126"/>
                  <a:gd name="T17" fmla="*/ 92 h 113"/>
                  <a:gd name="T18" fmla="*/ 57 w 126"/>
                  <a:gd name="T19" fmla="*/ 113 h 113"/>
                  <a:gd name="T20" fmla="*/ 68 w 126"/>
                  <a:gd name="T21" fmla="*/ 113 h 113"/>
                  <a:gd name="T22" fmla="*/ 126 w 126"/>
                  <a:gd name="T23" fmla="*/ 92 h 113"/>
                  <a:gd name="T24" fmla="*/ 126 w 126"/>
                  <a:gd name="T25" fmla="*/ 44 h 113"/>
                  <a:gd name="T26" fmla="*/ 81 w 126"/>
                  <a:gd name="T2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6" h="113">
                    <a:moveTo>
                      <a:pt x="81" y="0"/>
                    </a:moveTo>
                    <a:cubicBezTo>
                      <a:pt x="63" y="7"/>
                      <a:pt x="63" y="7"/>
                      <a:pt x="63" y="7"/>
                    </a:cubicBezTo>
                    <a:cubicBezTo>
                      <a:pt x="77" y="61"/>
                      <a:pt x="77" y="61"/>
                      <a:pt x="77" y="61"/>
                    </a:cubicBezTo>
                    <a:cubicBezTo>
                      <a:pt x="63" y="83"/>
                      <a:pt x="63" y="83"/>
                      <a:pt x="63" y="83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27" y="4"/>
                      <a:pt x="0" y="16"/>
                      <a:pt x="0" y="44"/>
                    </a:cubicBezTo>
                    <a:cubicBezTo>
                      <a:pt x="0" y="84"/>
                      <a:pt x="0" y="92"/>
                      <a:pt x="0" y="92"/>
                    </a:cubicBezTo>
                    <a:cubicBezTo>
                      <a:pt x="0" y="92"/>
                      <a:pt x="1" y="113"/>
                      <a:pt x="57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124" y="113"/>
                      <a:pt x="126" y="92"/>
                      <a:pt x="126" y="92"/>
                    </a:cubicBezTo>
                    <a:cubicBezTo>
                      <a:pt x="126" y="92"/>
                      <a:pt x="126" y="84"/>
                      <a:pt x="126" y="44"/>
                    </a:cubicBezTo>
                    <a:cubicBezTo>
                      <a:pt x="126" y="16"/>
                      <a:pt x="98" y="4"/>
                      <a:pt x="8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25" name="Oval 15"/>
              <p:cNvSpPr>
                <a:spLocks noChangeArrowheads="1"/>
              </p:cNvSpPr>
              <p:nvPr/>
            </p:nvSpPr>
            <p:spPr bwMode="auto">
              <a:xfrm>
                <a:off x="8908564" y="3376727"/>
                <a:ext cx="107471" cy="1262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26" name="Freeform 14"/>
              <p:cNvSpPr/>
              <p:nvPr/>
            </p:nvSpPr>
            <p:spPr bwMode="auto">
              <a:xfrm>
                <a:off x="8625101" y="3184145"/>
                <a:ext cx="214941" cy="192582"/>
              </a:xfrm>
              <a:custGeom>
                <a:avLst/>
                <a:gdLst>
                  <a:gd name="T0" fmla="*/ 82 w 126"/>
                  <a:gd name="T1" fmla="*/ 0 h 113"/>
                  <a:gd name="T2" fmla="*/ 63 w 126"/>
                  <a:gd name="T3" fmla="*/ 7 h 113"/>
                  <a:gd name="T4" fmla="*/ 78 w 126"/>
                  <a:gd name="T5" fmla="*/ 62 h 113"/>
                  <a:gd name="T6" fmla="*/ 63 w 126"/>
                  <a:gd name="T7" fmla="*/ 83 h 113"/>
                  <a:gd name="T8" fmla="*/ 48 w 126"/>
                  <a:gd name="T9" fmla="*/ 62 h 113"/>
                  <a:gd name="T10" fmla="*/ 63 w 126"/>
                  <a:gd name="T11" fmla="*/ 7 h 113"/>
                  <a:gd name="T12" fmla="*/ 44 w 126"/>
                  <a:gd name="T13" fmla="*/ 0 h 113"/>
                  <a:gd name="T14" fmla="*/ 0 w 126"/>
                  <a:gd name="T15" fmla="*/ 44 h 113"/>
                  <a:gd name="T16" fmla="*/ 0 w 126"/>
                  <a:gd name="T17" fmla="*/ 92 h 113"/>
                  <a:gd name="T18" fmla="*/ 57 w 126"/>
                  <a:gd name="T19" fmla="*/ 113 h 113"/>
                  <a:gd name="T20" fmla="*/ 69 w 126"/>
                  <a:gd name="T21" fmla="*/ 113 h 113"/>
                  <a:gd name="T22" fmla="*/ 126 w 126"/>
                  <a:gd name="T23" fmla="*/ 92 h 113"/>
                  <a:gd name="T24" fmla="*/ 126 w 126"/>
                  <a:gd name="T25" fmla="*/ 44 h 113"/>
                  <a:gd name="T26" fmla="*/ 82 w 126"/>
                  <a:gd name="T2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6" h="113">
                    <a:moveTo>
                      <a:pt x="82" y="0"/>
                    </a:moveTo>
                    <a:cubicBezTo>
                      <a:pt x="63" y="7"/>
                      <a:pt x="63" y="7"/>
                      <a:pt x="63" y="7"/>
                    </a:cubicBezTo>
                    <a:cubicBezTo>
                      <a:pt x="78" y="62"/>
                      <a:pt x="78" y="62"/>
                      <a:pt x="78" y="62"/>
                    </a:cubicBezTo>
                    <a:cubicBezTo>
                      <a:pt x="63" y="83"/>
                      <a:pt x="63" y="83"/>
                      <a:pt x="63" y="83"/>
                    </a:cubicBezTo>
                    <a:cubicBezTo>
                      <a:pt x="48" y="62"/>
                      <a:pt x="48" y="62"/>
                      <a:pt x="48" y="62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27" y="5"/>
                      <a:pt x="0" y="16"/>
                      <a:pt x="0" y="44"/>
                    </a:cubicBezTo>
                    <a:cubicBezTo>
                      <a:pt x="0" y="85"/>
                      <a:pt x="0" y="92"/>
                      <a:pt x="0" y="92"/>
                    </a:cubicBezTo>
                    <a:cubicBezTo>
                      <a:pt x="0" y="92"/>
                      <a:pt x="2" y="113"/>
                      <a:pt x="57" y="113"/>
                    </a:cubicBezTo>
                    <a:cubicBezTo>
                      <a:pt x="69" y="113"/>
                      <a:pt x="69" y="113"/>
                      <a:pt x="69" y="113"/>
                    </a:cubicBezTo>
                    <a:cubicBezTo>
                      <a:pt x="124" y="113"/>
                      <a:pt x="126" y="92"/>
                      <a:pt x="126" y="92"/>
                    </a:cubicBezTo>
                    <a:cubicBezTo>
                      <a:pt x="126" y="92"/>
                      <a:pt x="126" y="85"/>
                      <a:pt x="126" y="44"/>
                    </a:cubicBezTo>
                    <a:cubicBezTo>
                      <a:pt x="126" y="16"/>
                      <a:pt x="99" y="5"/>
                      <a:pt x="8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27" name="Oval 13"/>
              <p:cNvSpPr>
                <a:spLocks noChangeArrowheads="1"/>
              </p:cNvSpPr>
              <p:nvPr/>
            </p:nvSpPr>
            <p:spPr bwMode="auto">
              <a:xfrm>
                <a:off x="8678475" y="3049266"/>
                <a:ext cx="108913" cy="1262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28" name="Freeform 12"/>
              <p:cNvSpPr/>
              <p:nvPr/>
            </p:nvSpPr>
            <p:spPr bwMode="auto">
              <a:xfrm>
                <a:off x="8632314" y="3406204"/>
                <a:ext cx="207728" cy="172386"/>
              </a:xfrm>
              <a:custGeom>
                <a:avLst/>
                <a:gdLst>
                  <a:gd name="T0" fmla="*/ 160 w 288"/>
                  <a:gd name="T1" fmla="*/ 0 h 239"/>
                  <a:gd name="T2" fmla="*/ 139 w 288"/>
                  <a:gd name="T3" fmla="*/ 0 h 239"/>
                  <a:gd name="T4" fmla="*/ 127 w 288"/>
                  <a:gd name="T5" fmla="*/ 0 h 239"/>
                  <a:gd name="T6" fmla="*/ 127 w 288"/>
                  <a:gd name="T7" fmla="*/ 133 h 239"/>
                  <a:gd name="T8" fmla="*/ 0 w 288"/>
                  <a:gd name="T9" fmla="*/ 211 h 239"/>
                  <a:gd name="T10" fmla="*/ 0 w 288"/>
                  <a:gd name="T11" fmla="*/ 239 h 239"/>
                  <a:gd name="T12" fmla="*/ 144 w 288"/>
                  <a:gd name="T13" fmla="*/ 161 h 239"/>
                  <a:gd name="T14" fmla="*/ 288 w 288"/>
                  <a:gd name="T15" fmla="*/ 239 h 239"/>
                  <a:gd name="T16" fmla="*/ 288 w 288"/>
                  <a:gd name="T17" fmla="*/ 211 h 239"/>
                  <a:gd name="T18" fmla="*/ 160 w 288"/>
                  <a:gd name="T19" fmla="*/ 133 h 239"/>
                  <a:gd name="T20" fmla="*/ 160 w 288"/>
                  <a:gd name="T21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8" h="239">
                    <a:moveTo>
                      <a:pt x="160" y="0"/>
                    </a:moveTo>
                    <a:lnTo>
                      <a:pt x="139" y="0"/>
                    </a:lnTo>
                    <a:lnTo>
                      <a:pt x="127" y="0"/>
                    </a:lnTo>
                    <a:lnTo>
                      <a:pt x="127" y="133"/>
                    </a:lnTo>
                    <a:lnTo>
                      <a:pt x="0" y="211"/>
                    </a:lnTo>
                    <a:lnTo>
                      <a:pt x="0" y="239"/>
                    </a:lnTo>
                    <a:lnTo>
                      <a:pt x="144" y="161"/>
                    </a:lnTo>
                    <a:lnTo>
                      <a:pt x="288" y="239"/>
                    </a:lnTo>
                    <a:lnTo>
                      <a:pt x="288" y="211"/>
                    </a:lnTo>
                    <a:lnTo>
                      <a:pt x="160" y="133"/>
                    </a:lnTo>
                    <a:lnTo>
                      <a:pt x="16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29" name="Freeform 11"/>
              <p:cNvSpPr/>
              <p:nvPr/>
            </p:nvSpPr>
            <p:spPr bwMode="auto">
              <a:xfrm>
                <a:off x="8398619" y="3513048"/>
                <a:ext cx="214941" cy="192582"/>
              </a:xfrm>
              <a:custGeom>
                <a:avLst/>
                <a:gdLst>
                  <a:gd name="T0" fmla="*/ 81 w 126"/>
                  <a:gd name="T1" fmla="*/ 0 h 113"/>
                  <a:gd name="T2" fmla="*/ 63 w 126"/>
                  <a:gd name="T3" fmla="*/ 7 h 113"/>
                  <a:gd name="T4" fmla="*/ 77 w 126"/>
                  <a:gd name="T5" fmla="*/ 61 h 113"/>
                  <a:gd name="T6" fmla="*/ 63 w 126"/>
                  <a:gd name="T7" fmla="*/ 83 h 113"/>
                  <a:gd name="T8" fmla="*/ 48 w 126"/>
                  <a:gd name="T9" fmla="*/ 61 h 113"/>
                  <a:gd name="T10" fmla="*/ 63 w 126"/>
                  <a:gd name="T11" fmla="*/ 7 h 113"/>
                  <a:gd name="T12" fmla="*/ 44 w 126"/>
                  <a:gd name="T13" fmla="*/ 0 h 113"/>
                  <a:gd name="T14" fmla="*/ 0 w 126"/>
                  <a:gd name="T15" fmla="*/ 44 h 113"/>
                  <a:gd name="T16" fmla="*/ 0 w 126"/>
                  <a:gd name="T17" fmla="*/ 92 h 113"/>
                  <a:gd name="T18" fmla="*/ 57 w 126"/>
                  <a:gd name="T19" fmla="*/ 113 h 113"/>
                  <a:gd name="T20" fmla="*/ 68 w 126"/>
                  <a:gd name="T21" fmla="*/ 113 h 113"/>
                  <a:gd name="T22" fmla="*/ 126 w 126"/>
                  <a:gd name="T23" fmla="*/ 92 h 113"/>
                  <a:gd name="T24" fmla="*/ 126 w 126"/>
                  <a:gd name="T25" fmla="*/ 44 h 113"/>
                  <a:gd name="T26" fmla="*/ 81 w 126"/>
                  <a:gd name="T27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6" h="113">
                    <a:moveTo>
                      <a:pt x="81" y="0"/>
                    </a:moveTo>
                    <a:cubicBezTo>
                      <a:pt x="63" y="7"/>
                      <a:pt x="63" y="7"/>
                      <a:pt x="63" y="7"/>
                    </a:cubicBezTo>
                    <a:cubicBezTo>
                      <a:pt x="77" y="61"/>
                      <a:pt x="77" y="61"/>
                      <a:pt x="77" y="61"/>
                    </a:cubicBezTo>
                    <a:cubicBezTo>
                      <a:pt x="63" y="83"/>
                      <a:pt x="63" y="83"/>
                      <a:pt x="63" y="83"/>
                    </a:cubicBezTo>
                    <a:cubicBezTo>
                      <a:pt x="48" y="61"/>
                      <a:pt x="48" y="61"/>
                      <a:pt x="48" y="61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27" y="4"/>
                      <a:pt x="0" y="16"/>
                      <a:pt x="0" y="44"/>
                    </a:cubicBezTo>
                    <a:cubicBezTo>
                      <a:pt x="0" y="84"/>
                      <a:pt x="0" y="92"/>
                      <a:pt x="0" y="92"/>
                    </a:cubicBezTo>
                    <a:cubicBezTo>
                      <a:pt x="0" y="92"/>
                      <a:pt x="1" y="113"/>
                      <a:pt x="57" y="113"/>
                    </a:cubicBezTo>
                    <a:cubicBezTo>
                      <a:pt x="68" y="113"/>
                      <a:pt x="68" y="113"/>
                      <a:pt x="68" y="113"/>
                    </a:cubicBezTo>
                    <a:cubicBezTo>
                      <a:pt x="124" y="113"/>
                      <a:pt x="126" y="92"/>
                      <a:pt x="126" y="92"/>
                    </a:cubicBezTo>
                    <a:cubicBezTo>
                      <a:pt x="126" y="92"/>
                      <a:pt x="126" y="84"/>
                      <a:pt x="126" y="44"/>
                    </a:cubicBezTo>
                    <a:cubicBezTo>
                      <a:pt x="126" y="16"/>
                      <a:pt x="98" y="4"/>
                      <a:pt x="8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30" name="Oval 10"/>
              <p:cNvSpPr>
                <a:spLocks noChangeArrowheads="1"/>
              </p:cNvSpPr>
              <p:nvPr/>
            </p:nvSpPr>
            <p:spPr bwMode="auto">
              <a:xfrm>
                <a:off x="8451273" y="3376727"/>
                <a:ext cx="107471" cy="12622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4549775" y="3875088"/>
            <a:ext cx="2897188" cy="1449387"/>
            <a:chOff x="4549775" y="3875088"/>
            <a:chExt cx="2897188" cy="1449387"/>
          </a:xfrm>
          <a:solidFill>
            <a:srgbClr val="232A35"/>
          </a:solidFill>
        </p:grpSpPr>
        <p:sp>
          <p:nvSpPr>
            <p:cNvPr id="32" name="任意多边形 18"/>
            <p:cNvSpPr>
              <a:spLocks noChangeArrowheads="1"/>
            </p:cNvSpPr>
            <p:nvPr/>
          </p:nvSpPr>
          <p:spPr bwMode="auto">
            <a:xfrm flipV="1">
              <a:off x="4549775" y="3875088"/>
              <a:ext cx="2897188" cy="1449387"/>
            </a:xfrm>
            <a:custGeom>
              <a:avLst/>
              <a:gdLst>
                <a:gd name="T0" fmla="*/ 1525728 w 2823004"/>
                <a:gd name="T1" fmla="*/ 0 h 1412983"/>
                <a:gd name="T2" fmla="*/ 3051455 w 2823004"/>
                <a:gd name="T3" fmla="*/ 1523435 h 1412983"/>
                <a:gd name="T4" fmla="*/ 3051374 w 2823004"/>
                <a:gd name="T5" fmla="*/ 1525033 h 1412983"/>
                <a:gd name="T6" fmla="*/ 81 w 2823004"/>
                <a:gd name="T7" fmla="*/ 1525033 h 1412983"/>
                <a:gd name="T8" fmla="*/ 0 w 2823004"/>
                <a:gd name="T9" fmla="*/ 1523435 h 1412983"/>
                <a:gd name="T10" fmla="*/ 1525728 w 2823004"/>
                <a:gd name="T11" fmla="*/ 0 h 14129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823004"/>
                <a:gd name="T19" fmla="*/ 0 h 1412983"/>
                <a:gd name="T20" fmla="*/ 2823004 w 2823004"/>
                <a:gd name="T21" fmla="*/ 1412983 h 14129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823004" h="1412983">
                  <a:moveTo>
                    <a:pt x="1411502" y="0"/>
                  </a:moveTo>
                  <a:cubicBezTo>
                    <a:pt x="2191053" y="0"/>
                    <a:pt x="2823004" y="631951"/>
                    <a:pt x="2823004" y="1411502"/>
                  </a:cubicBezTo>
                  <a:lnTo>
                    <a:pt x="2822929" y="1412983"/>
                  </a:lnTo>
                  <a:lnTo>
                    <a:pt x="75" y="1412983"/>
                  </a:lnTo>
                  <a:lnTo>
                    <a:pt x="0" y="1411502"/>
                  </a:lnTo>
                  <a:cubicBezTo>
                    <a:pt x="0" y="631951"/>
                    <a:pt x="631951" y="0"/>
                    <a:pt x="1411502" y="0"/>
                  </a:cubicBezTo>
                  <a:close/>
                </a:path>
              </a:pathLst>
            </a:custGeom>
            <a:gradFill>
              <a:gsLst>
                <a:gs pos="0">
                  <a:srgbClr val="8C5CA3"/>
                </a:gs>
                <a:gs pos="100000">
                  <a:srgbClr val="CFB8D6"/>
                </a:gs>
              </a:gsLst>
              <a:lin ang="2700000" scaled="1"/>
            </a:gradFill>
            <a:ln>
              <a:noFill/>
            </a:ln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charset="-122"/>
                <a:cs typeface="+mn-cs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5651499" y="4155281"/>
              <a:ext cx="889002" cy="889000"/>
              <a:chOff x="6891339" y="5283201"/>
              <a:chExt cx="176213" cy="176213"/>
            </a:xfrm>
            <a:grpFill/>
          </p:grpSpPr>
          <p:sp>
            <p:nvSpPr>
              <p:cNvPr id="34" name="Freeform 9"/>
              <p:cNvSpPr>
                <a:spLocks noEditPoints="1"/>
              </p:cNvSpPr>
              <p:nvPr/>
            </p:nvSpPr>
            <p:spPr bwMode="auto">
              <a:xfrm>
                <a:off x="6891339" y="5327651"/>
                <a:ext cx="131763" cy="131763"/>
              </a:xfrm>
              <a:custGeom>
                <a:avLst/>
                <a:gdLst>
                  <a:gd name="T0" fmla="*/ 196 w 216"/>
                  <a:gd name="T1" fmla="*/ 81 h 216"/>
                  <a:gd name="T2" fmla="*/ 193 w 216"/>
                  <a:gd name="T3" fmla="*/ 81 h 216"/>
                  <a:gd name="T4" fmla="*/ 187 w 216"/>
                  <a:gd name="T5" fmla="*/ 67 h 216"/>
                  <a:gd name="T6" fmla="*/ 191 w 216"/>
                  <a:gd name="T7" fmla="*/ 63 h 216"/>
                  <a:gd name="T8" fmla="*/ 191 w 216"/>
                  <a:gd name="T9" fmla="*/ 35 h 216"/>
                  <a:gd name="T10" fmla="*/ 181 w 216"/>
                  <a:gd name="T11" fmla="*/ 25 h 216"/>
                  <a:gd name="T12" fmla="*/ 153 w 216"/>
                  <a:gd name="T13" fmla="*/ 25 h 216"/>
                  <a:gd name="T14" fmla="*/ 149 w 216"/>
                  <a:gd name="T15" fmla="*/ 29 h 216"/>
                  <a:gd name="T16" fmla="*/ 135 w 216"/>
                  <a:gd name="T17" fmla="*/ 23 h 216"/>
                  <a:gd name="T18" fmla="*/ 135 w 216"/>
                  <a:gd name="T19" fmla="*/ 20 h 216"/>
                  <a:gd name="T20" fmla="*/ 115 w 216"/>
                  <a:gd name="T21" fmla="*/ 0 h 216"/>
                  <a:gd name="T22" fmla="*/ 101 w 216"/>
                  <a:gd name="T23" fmla="*/ 0 h 216"/>
                  <a:gd name="T24" fmla="*/ 81 w 216"/>
                  <a:gd name="T25" fmla="*/ 20 h 216"/>
                  <a:gd name="T26" fmla="*/ 81 w 216"/>
                  <a:gd name="T27" fmla="*/ 23 h 216"/>
                  <a:gd name="T28" fmla="*/ 67 w 216"/>
                  <a:gd name="T29" fmla="*/ 29 h 216"/>
                  <a:gd name="T30" fmla="*/ 63 w 216"/>
                  <a:gd name="T31" fmla="*/ 25 h 216"/>
                  <a:gd name="T32" fmla="*/ 34 w 216"/>
                  <a:gd name="T33" fmla="*/ 25 h 216"/>
                  <a:gd name="T34" fmla="*/ 25 w 216"/>
                  <a:gd name="T35" fmla="*/ 35 h 216"/>
                  <a:gd name="T36" fmla="*/ 25 w 216"/>
                  <a:gd name="T37" fmla="*/ 63 h 216"/>
                  <a:gd name="T38" fmla="*/ 29 w 216"/>
                  <a:gd name="T39" fmla="*/ 67 h 216"/>
                  <a:gd name="T40" fmla="*/ 23 w 216"/>
                  <a:gd name="T41" fmla="*/ 81 h 216"/>
                  <a:gd name="T42" fmla="*/ 20 w 216"/>
                  <a:gd name="T43" fmla="*/ 81 h 216"/>
                  <a:gd name="T44" fmla="*/ 0 w 216"/>
                  <a:gd name="T45" fmla="*/ 101 h 216"/>
                  <a:gd name="T46" fmla="*/ 0 w 216"/>
                  <a:gd name="T47" fmla="*/ 115 h 216"/>
                  <a:gd name="T48" fmla="*/ 20 w 216"/>
                  <a:gd name="T49" fmla="*/ 135 h 216"/>
                  <a:gd name="T50" fmla="*/ 23 w 216"/>
                  <a:gd name="T51" fmla="*/ 135 h 216"/>
                  <a:gd name="T52" fmla="*/ 29 w 216"/>
                  <a:gd name="T53" fmla="*/ 149 h 216"/>
                  <a:gd name="T54" fmla="*/ 25 w 216"/>
                  <a:gd name="T55" fmla="*/ 153 h 216"/>
                  <a:gd name="T56" fmla="*/ 25 w 216"/>
                  <a:gd name="T57" fmla="*/ 182 h 216"/>
                  <a:gd name="T58" fmla="*/ 34 w 216"/>
                  <a:gd name="T59" fmla="*/ 191 h 216"/>
                  <a:gd name="T60" fmla="*/ 63 w 216"/>
                  <a:gd name="T61" fmla="*/ 191 h 216"/>
                  <a:gd name="T62" fmla="*/ 67 w 216"/>
                  <a:gd name="T63" fmla="*/ 187 h 216"/>
                  <a:gd name="T64" fmla="*/ 81 w 216"/>
                  <a:gd name="T65" fmla="*/ 193 h 216"/>
                  <a:gd name="T66" fmla="*/ 81 w 216"/>
                  <a:gd name="T67" fmla="*/ 196 h 216"/>
                  <a:gd name="T68" fmla="*/ 101 w 216"/>
                  <a:gd name="T69" fmla="*/ 216 h 216"/>
                  <a:gd name="T70" fmla="*/ 115 w 216"/>
                  <a:gd name="T71" fmla="*/ 216 h 216"/>
                  <a:gd name="T72" fmla="*/ 135 w 216"/>
                  <a:gd name="T73" fmla="*/ 196 h 216"/>
                  <a:gd name="T74" fmla="*/ 135 w 216"/>
                  <a:gd name="T75" fmla="*/ 193 h 216"/>
                  <a:gd name="T76" fmla="*/ 149 w 216"/>
                  <a:gd name="T77" fmla="*/ 187 h 216"/>
                  <a:gd name="T78" fmla="*/ 153 w 216"/>
                  <a:gd name="T79" fmla="*/ 191 h 216"/>
                  <a:gd name="T80" fmla="*/ 181 w 216"/>
                  <a:gd name="T81" fmla="*/ 191 h 216"/>
                  <a:gd name="T82" fmla="*/ 191 w 216"/>
                  <a:gd name="T83" fmla="*/ 182 h 216"/>
                  <a:gd name="T84" fmla="*/ 191 w 216"/>
                  <a:gd name="T85" fmla="*/ 153 h 216"/>
                  <a:gd name="T86" fmla="*/ 187 w 216"/>
                  <a:gd name="T87" fmla="*/ 149 h 216"/>
                  <a:gd name="T88" fmla="*/ 193 w 216"/>
                  <a:gd name="T89" fmla="*/ 135 h 216"/>
                  <a:gd name="T90" fmla="*/ 196 w 216"/>
                  <a:gd name="T91" fmla="*/ 135 h 216"/>
                  <a:gd name="T92" fmla="*/ 216 w 216"/>
                  <a:gd name="T93" fmla="*/ 115 h 216"/>
                  <a:gd name="T94" fmla="*/ 216 w 216"/>
                  <a:gd name="T95" fmla="*/ 101 h 216"/>
                  <a:gd name="T96" fmla="*/ 196 w 216"/>
                  <a:gd name="T97" fmla="*/ 81 h 216"/>
                  <a:gd name="T98" fmla="*/ 108 w 216"/>
                  <a:gd name="T99" fmla="*/ 149 h 216"/>
                  <a:gd name="T100" fmla="*/ 67 w 216"/>
                  <a:gd name="T101" fmla="*/ 109 h 216"/>
                  <a:gd name="T102" fmla="*/ 108 w 216"/>
                  <a:gd name="T103" fmla="*/ 68 h 216"/>
                  <a:gd name="T104" fmla="*/ 148 w 216"/>
                  <a:gd name="T105" fmla="*/ 109 h 216"/>
                  <a:gd name="T106" fmla="*/ 108 w 216"/>
                  <a:gd name="T107" fmla="*/ 149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16" h="216">
                    <a:moveTo>
                      <a:pt x="196" y="81"/>
                    </a:moveTo>
                    <a:cubicBezTo>
                      <a:pt x="193" y="81"/>
                      <a:pt x="193" y="81"/>
                      <a:pt x="193" y="81"/>
                    </a:cubicBezTo>
                    <a:cubicBezTo>
                      <a:pt x="182" y="81"/>
                      <a:pt x="179" y="75"/>
                      <a:pt x="187" y="67"/>
                    </a:cubicBezTo>
                    <a:cubicBezTo>
                      <a:pt x="191" y="63"/>
                      <a:pt x="191" y="63"/>
                      <a:pt x="191" y="63"/>
                    </a:cubicBezTo>
                    <a:cubicBezTo>
                      <a:pt x="199" y="55"/>
                      <a:pt x="199" y="43"/>
                      <a:pt x="191" y="35"/>
                    </a:cubicBezTo>
                    <a:cubicBezTo>
                      <a:pt x="181" y="25"/>
                      <a:pt x="181" y="25"/>
                      <a:pt x="181" y="25"/>
                    </a:cubicBezTo>
                    <a:cubicBezTo>
                      <a:pt x="174" y="17"/>
                      <a:pt x="161" y="17"/>
                      <a:pt x="153" y="25"/>
                    </a:cubicBezTo>
                    <a:cubicBezTo>
                      <a:pt x="149" y="29"/>
                      <a:pt x="149" y="29"/>
                      <a:pt x="149" y="29"/>
                    </a:cubicBezTo>
                    <a:cubicBezTo>
                      <a:pt x="141" y="37"/>
                      <a:pt x="135" y="34"/>
                      <a:pt x="135" y="23"/>
                    </a:cubicBezTo>
                    <a:cubicBezTo>
                      <a:pt x="135" y="20"/>
                      <a:pt x="135" y="20"/>
                      <a:pt x="135" y="20"/>
                    </a:cubicBezTo>
                    <a:cubicBezTo>
                      <a:pt x="135" y="9"/>
                      <a:pt x="126" y="0"/>
                      <a:pt x="115" y="0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90" y="0"/>
                      <a:pt x="81" y="9"/>
                      <a:pt x="81" y="20"/>
                    </a:cubicBezTo>
                    <a:cubicBezTo>
                      <a:pt x="81" y="23"/>
                      <a:pt x="81" y="23"/>
                      <a:pt x="81" y="23"/>
                    </a:cubicBezTo>
                    <a:cubicBezTo>
                      <a:pt x="81" y="34"/>
                      <a:pt x="75" y="37"/>
                      <a:pt x="67" y="29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55" y="17"/>
                      <a:pt x="42" y="17"/>
                      <a:pt x="34" y="25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17" y="43"/>
                      <a:pt x="17" y="55"/>
                      <a:pt x="25" y="63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37" y="75"/>
                      <a:pt x="34" y="81"/>
                      <a:pt x="23" y="81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9" y="81"/>
                      <a:pt x="0" y="90"/>
                      <a:pt x="0" y="101"/>
                    </a:cubicBezTo>
                    <a:cubicBezTo>
                      <a:pt x="0" y="115"/>
                      <a:pt x="0" y="115"/>
                      <a:pt x="0" y="115"/>
                    </a:cubicBezTo>
                    <a:cubicBezTo>
                      <a:pt x="0" y="126"/>
                      <a:pt x="9" y="135"/>
                      <a:pt x="20" y="135"/>
                    </a:cubicBezTo>
                    <a:cubicBezTo>
                      <a:pt x="23" y="135"/>
                      <a:pt x="23" y="135"/>
                      <a:pt x="23" y="135"/>
                    </a:cubicBezTo>
                    <a:cubicBezTo>
                      <a:pt x="34" y="135"/>
                      <a:pt x="37" y="141"/>
                      <a:pt x="29" y="149"/>
                    </a:cubicBezTo>
                    <a:cubicBezTo>
                      <a:pt x="25" y="153"/>
                      <a:pt x="25" y="153"/>
                      <a:pt x="25" y="153"/>
                    </a:cubicBezTo>
                    <a:cubicBezTo>
                      <a:pt x="17" y="161"/>
                      <a:pt x="17" y="174"/>
                      <a:pt x="25" y="182"/>
                    </a:cubicBezTo>
                    <a:cubicBezTo>
                      <a:pt x="34" y="191"/>
                      <a:pt x="34" y="191"/>
                      <a:pt x="34" y="191"/>
                    </a:cubicBezTo>
                    <a:cubicBezTo>
                      <a:pt x="42" y="199"/>
                      <a:pt x="55" y="199"/>
                      <a:pt x="63" y="191"/>
                    </a:cubicBezTo>
                    <a:cubicBezTo>
                      <a:pt x="67" y="187"/>
                      <a:pt x="67" y="187"/>
                      <a:pt x="67" y="187"/>
                    </a:cubicBezTo>
                    <a:cubicBezTo>
                      <a:pt x="75" y="179"/>
                      <a:pt x="81" y="182"/>
                      <a:pt x="81" y="193"/>
                    </a:cubicBezTo>
                    <a:cubicBezTo>
                      <a:pt x="81" y="196"/>
                      <a:pt x="81" y="196"/>
                      <a:pt x="81" y="196"/>
                    </a:cubicBezTo>
                    <a:cubicBezTo>
                      <a:pt x="81" y="207"/>
                      <a:pt x="90" y="216"/>
                      <a:pt x="101" y="216"/>
                    </a:cubicBezTo>
                    <a:cubicBezTo>
                      <a:pt x="115" y="216"/>
                      <a:pt x="115" y="216"/>
                      <a:pt x="115" y="216"/>
                    </a:cubicBezTo>
                    <a:cubicBezTo>
                      <a:pt x="126" y="216"/>
                      <a:pt x="135" y="207"/>
                      <a:pt x="135" y="196"/>
                    </a:cubicBezTo>
                    <a:cubicBezTo>
                      <a:pt x="135" y="193"/>
                      <a:pt x="135" y="193"/>
                      <a:pt x="135" y="193"/>
                    </a:cubicBezTo>
                    <a:cubicBezTo>
                      <a:pt x="135" y="182"/>
                      <a:pt x="141" y="180"/>
                      <a:pt x="149" y="187"/>
                    </a:cubicBezTo>
                    <a:cubicBezTo>
                      <a:pt x="153" y="191"/>
                      <a:pt x="153" y="191"/>
                      <a:pt x="153" y="191"/>
                    </a:cubicBezTo>
                    <a:cubicBezTo>
                      <a:pt x="161" y="199"/>
                      <a:pt x="174" y="199"/>
                      <a:pt x="181" y="191"/>
                    </a:cubicBezTo>
                    <a:cubicBezTo>
                      <a:pt x="191" y="182"/>
                      <a:pt x="191" y="182"/>
                      <a:pt x="191" y="182"/>
                    </a:cubicBezTo>
                    <a:cubicBezTo>
                      <a:pt x="199" y="174"/>
                      <a:pt x="199" y="161"/>
                      <a:pt x="191" y="153"/>
                    </a:cubicBezTo>
                    <a:cubicBezTo>
                      <a:pt x="187" y="149"/>
                      <a:pt x="187" y="149"/>
                      <a:pt x="187" y="149"/>
                    </a:cubicBezTo>
                    <a:cubicBezTo>
                      <a:pt x="179" y="141"/>
                      <a:pt x="182" y="135"/>
                      <a:pt x="193" y="135"/>
                    </a:cubicBezTo>
                    <a:cubicBezTo>
                      <a:pt x="196" y="135"/>
                      <a:pt x="196" y="135"/>
                      <a:pt x="196" y="135"/>
                    </a:cubicBezTo>
                    <a:cubicBezTo>
                      <a:pt x="207" y="135"/>
                      <a:pt x="216" y="126"/>
                      <a:pt x="216" y="115"/>
                    </a:cubicBezTo>
                    <a:cubicBezTo>
                      <a:pt x="216" y="101"/>
                      <a:pt x="216" y="101"/>
                      <a:pt x="216" y="101"/>
                    </a:cubicBezTo>
                    <a:cubicBezTo>
                      <a:pt x="216" y="90"/>
                      <a:pt x="207" y="81"/>
                      <a:pt x="196" y="81"/>
                    </a:cubicBezTo>
                    <a:close/>
                    <a:moveTo>
                      <a:pt x="108" y="149"/>
                    </a:moveTo>
                    <a:cubicBezTo>
                      <a:pt x="86" y="149"/>
                      <a:pt x="67" y="131"/>
                      <a:pt x="67" y="109"/>
                    </a:cubicBezTo>
                    <a:cubicBezTo>
                      <a:pt x="67" y="86"/>
                      <a:pt x="86" y="68"/>
                      <a:pt x="108" y="68"/>
                    </a:cubicBezTo>
                    <a:cubicBezTo>
                      <a:pt x="130" y="68"/>
                      <a:pt x="148" y="86"/>
                      <a:pt x="148" y="109"/>
                    </a:cubicBezTo>
                    <a:cubicBezTo>
                      <a:pt x="148" y="131"/>
                      <a:pt x="130" y="149"/>
                      <a:pt x="108" y="1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35" name="Freeform 8"/>
              <p:cNvSpPr>
                <a:spLocks noEditPoints="1"/>
              </p:cNvSpPr>
              <p:nvPr/>
            </p:nvSpPr>
            <p:spPr bwMode="auto">
              <a:xfrm>
                <a:off x="7002464" y="5283201"/>
                <a:ext cx="65088" cy="66675"/>
              </a:xfrm>
              <a:custGeom>
                <a:avLst/>
                <a:gdLst>
                  <a:gd name="T0" fmla="*/ 98 w 108"/>
                  <a:gd name="T1" fmla="*/ 41 h 108"/>
                  <a:gd name="T2" fmla="*/ 96 w 108"/>
                  <a:gd name="T3" fmla="*/ 41 h 108"/>
                  <a:gd name="T4" fmla="*/ 93 w 108"/>
                  <a:gd name="T5" fmla="*/ 34 h 108"/>
                  <a:gd name="T6" fmla="*/ 95 w 108"/>
                  <a:gd name="T7" fmla="*/ 32 h 108"/>
                  <a:gd name="T8" fmla="*/ 95 w 108"/>
                  <a:gd name="T9" fmla="*/ 18 h 108"/>
                  <a:gd name="T10" fmla="*/ 91 w 108"/>
                  <a:gd name="T11" fmla="*/ 13 h 108"/>
                  <a:gd name="T12" fmla="*/ 76 w 108"/>
                  <a:gd name="T13" fmla="*/ 13 h 108"/>
                  <a:gd name="T14" fmla="*/ 74 w 108"/>
                  <a:gd name="T15" fmla="*/ 15 h 108"/>
                  <a:gd name="T16" fmla="*/ 67 w 108"/>
                  <a:gd name="T17" fmla="*/ 12 h 108"/>
                  <a:gd name="T18" fmla="*/ 67 w 108"/>
                  <a:gd name="T19" fmla="*/ 10 h 108"/>
                  <a:gd name="T20" fmla="*/ 57 w 108"/>
                  <a:gd name="T21" fmla="*/ 0 h 108"/>
                  <a:gd name="T22" fmla="*/ 51 w 108"/>
                  <a:gd name="T23" fmla="*/ 0 h 108"/>
                  <a:gd name="T24" fmla="*/ 41 w 108"/>
                  <a:gd name="T25" fmla="*/ 10 h 108"/>
                  <a:gd name="T26" fmla="*/ 41 w 108"/>
                  <a:gd name="T27" fmla="*/ 12 h 108"/>
                  <a:gd name="T28" fmla="*/ 34 w 108"/>
                  <a:gd name="T29" fmla="*/ 15 h 108"/>
                  <a:gd name="T30" fmla="*/ 32 w 108"/>
                  <a:gd name="T31" fmla="*/ 13 h 108"/>
                  <a:gd name="T32" fmla="*/ 17 w 108"/>
                  <a:gd name="T33" fmla="*/ 13 h 108"/>
                  <a:gd name="T34" fmla="*/ 13 w 108"/>
                  <a:gd name="T35" fmla="*/ 18 h 108"/>
                  <a:gd name="T36" fmla="*/ 13 w 108"/>
                  <a:gd name="T37" fmla="*/ 32 h 108"/>
                  <a:gd name="T38" fmla="*/ 15 w 108"/>
                  <a:gd name="T39" fmla="*/ 34 h 108"/>
                  <a:gd name="T40" fmla="*/ 12 w 108"/>
                  <a:gd name="T41" fmla="*/ 41 h 108"/>
                  <a:gd name="T42" fmla="*/ 10 w 108"/>
                  <a:gd name="T43" fmla="*/ 41 h 108"/>
                  <a:gd name="T44" fmla="*/ 0 w 108"/>
                  <a:gd name="T45" fmla="*/ 51 h 108"/>
                  <a:gd name="T46" fmla="*/ 0 w 108"/>
                  <a:gd name="T47" fmla="*/ 58 h 108"/>
                  <a:gd name="T48" fmla="*/ 10 w 108"/>
                  <a:gd name="T49" fmla="*/ 68 h 108"/>
                  <a:gd name="T50" fmla="*/ 12 w 108"/>
                  <a:gd name="T51" fmla="*/ 68 h 108"/>
                  <a:gd name="T52" fmla="*/ 15 w 108"/>
                  <a:gd name="T53" fmla="*/ 75 h 108"/>
                  <a:gd name="T54" fmla="*/ 13 w 108"/>
                  <a:gd name="T55" fmla="*/ 77 h 108"/>
                  <a:gd name="T56" fmla="*/ 13 w 108"/>
                  <a:gd name="T57" fmla="*/ 91 h 108"/>
                  <a:gd name="T58" fmla="*/ 17 w 108"/>
                  <a:gd name="T59" fmla="*/ 96 h 108"/>
                  <a:gd name="T60" fmla="*/ 32 w 108"/>
                  <a:gd name="T61" fmla="*/ 96 h 108"/>
                  <a:gd name="T62" fmla="*/ 34 w 108"/>
                  <a:gd name="T63" fmla="*/ 94 h 108"/>
                  <a:gd name="T64" fmla="*/ 41 w 108"/>
                  <a:gd name="T65" fmla="*/ 97 h 108"/>
                  <a:gd name="T66" fmla="*/ 41 w 108"/>
                  <a:gd name="T67" fmla="*/ 98 h 108"/>
                  <a:gd name="T68" fmla="*/ 51 w 108"/>
                  <a:gd name="T69" fmla="*/ 108 h 108"/>
                  <a:gd name="T70" fmla="*/ 57 w 108"/>
                  <a:gd name="T71" fmla="*/ 108 h 108"/>
                  <a:gd name="T72" fmla="*/ 67 w 108"/>
                  <a:gd name="T73" fmla="*/ 98 h 108"/>
                  <a:gd name="T74" fmla="*/ 67 w 108"/>
                  <a:gd name="T75" fmla="*/ 97 h 108"/>
                  <a:gd name="T76" fmla="*/ 74 w 108"/>
                  <a:gd name="T77" fmla="*/ 94 h 108"/>
                  <a:gd name="T78" fmla="*/ 76 w 108"/>
                  <a:gd name="T79" fmla="*/ 96 h 108"/>
                  <a:gd name="T80" fmla="*/ 91 w 108"/>
                  <a:gd name="T81" fmla="*/ 96 h 108"/>
                  <a:gd name="T82" fmla="*/ 95 w 108"/>
                  <a:gd name="T83" fmla="*/ 91 h 108"/>
                  <a:gd name="T84" fmla="*/ 95 w 108"/>
                  <a:gd name="T85" fmla="*/ 77 h 108"/>
                  <a:gd name="T86" fmla="*/ 93 w 108"/>
                  <a:gd name="T87" fmla="*/ 75 h 108"/>
                  <a:gd name="T88" fmla="*/ 96 w 108"/>
                  <a:gd name="T89" fmla="*/ 68 h 108"/>
                  <a:gd name="T90" fmla="*/ 98 w 108"/>
                  <a:gd name="T91" fmla="*/ 68 h 108"/>
                  <a:gd name="T92" fmla="*/ 108 w 108"/>
                  <a:gd name="T93" fmla="*/ 58 h 108"/>
                  <a:gd name="T94" fmla="*/ 108 w 108"/>
                  <a:gd name="T95" fmla="*/ 51 h 108"/>
                  <a:gd name="T96" fmla="*/ 98 w 108"/>
                  <a:gd name="T97" fmla="*/ 41 h 108"/>
                  <a:gd name="T98" fmla="*/ 54 w 108"/>
                  <a:gd name="T99" fmla="*/ 75 h 108"/>
                  <a:gd name="T100" fmla="*/ 34 w 108"/>
                  <a:gd name="T101" fmla="*/ 54 h 108"/>
                  <a:gd name="T102" fmla="*/ 54 w 108"/>
                  <a:gd name="T103" fmla="*/ 34 h 108"/>
                  <a:gd name="T104" fmla="*/ 74 w 108"/>
                  <a:gd name="T105" fmla="*/ 54 h 108"/>
                  <a:gd name="T106" fmla="*/ 54 w 108"/>
                  <a:gd name="T107" fmla="*/ 7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08" h="108">
                    <a:moveTo>
                      <a:pt x="98" y="41"/>
                    </a:moveTo>
                    <a:cubicBezTo>
                      <a:pt x="96" y="41"/>
                      <a:pt x="96" y="41"/>
                      <a:pt x="96" y="41"/>
                    </a:cubicBezTo>
                    <a:cubicBezTo>
                      <a:pt x="91" y="41"/>
                      <a:pt x="89" y="38"/>
                      <a:pt x="93" y="34"/>
                    </a:cubicBezTo>
                    <a:cubicBezTo>
                      <a:pt x="95" y="32"/>
                      <a:pt x="95" y="32"/>
                      <a:pt x="95" y="32"/>
                    </a:cubicBezTo>
                    <a:cubicBezTo>
                      <a:pt x="99" y="28"/>
                      <a:pt x="99" y="21"/>
                      <a:pt x="95" y="18"/>
                    </a:cubicBezTo>
                    <a:cubicBezTo>
                      <a:pt x="91" y="13"/>
                      <a:pt x="91" y="13"/>
                      <a:pt x="91" y="13"/>
                    </a:cubicBezTo>
                    <a:cubicBezTo>
                      <a:pt x="87" y="9"/>
                      <a:pt x="80" y="9"/>
                      <a:pt x="76" y="13"/>
                    </a:cubicBezTo>
                    <a:cubicBezTo>
                      <a:pt x="74" y="15"/>
                      <a:pt x="74" y="15"/>
                      <a:pt x="74" y="15"/>
                    </a:cubicBezTo>
                    <a:cubicBezTo>
                      <a:pt x="71" y="19"/>
                      <a:pt x="67" y="17"/>
                      <a:pt x="67" y="12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7" y="5"/>
                      <a:pt x="63" y="0"/>
                      <a:pt x="57" y="0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45" y="0"/>
                      <a:pt x="41" y="5"/>
                      <a:pt x="41" y="10"/>
                    </a:cubicBezTo>
                    <a:cubicBezTo>
                      <a:pt x="41" y="12"/>
                      <a:pt x="41" y="12"/>
                      <a:pt x="41" y="12"/>
                    </a:cubicBezTo>
                    <a:cubicBezTo>
                      <a:pt x="41" y="17"/>
                      <a:pt x="37" y="19"/>
                      <a:pt x="34" y="15"/>
                    </a:cubicBezTo>
                    <a:cubicBezTo>
                      <a:pt x="32" y="13"/>
                      <a:pt x="32" y="13"/>
                      <a:pt x="32" y="13"/>
                    </a:cubicBezTo>
                    <a:cubicBezTo>
                      <a:pt x="28" y="9"/>
                      <a:pt x="21" y="9"/>
                      <a:pt x="17" y="13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9" y="21"/>
                      <a:pt x="9" y="28"/>
                      <a:pt x="13" y="32"/>
                    </a:cubicBezTo>
                    <a:cubicBezTo>
                      <a:pt x="15" y="34"/>
                      <a:pt x="15" y="34"/>
                      <a:pt x="15" y="34"/>
                    </a:cubicBezTo>
                    <a:cubicBezTo>
                      <a:pt x="18" y="38"/>
                      <a:pt x="17" y="41"/>
                      <a:pt x="12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5" y="41"/>
                      <a:pt x="0" y="45"/>
                      <a:pt x="0" y="51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3"/>
                      <a:pt x="5" y="68"/>
                      <a:pt x="10" y="68"/>
                    </a:cubicBezTo>
                    <a:cubicBezTo>
                      <a:pt x="12" y="68"/>
                      <a:pt x="12" y="68"/>
                      <a:pt x="12" y="68"/>
                    </a:cubicBezTo>
                    <a:cubicBezTo>
                      <a:pt x="17" y="68"/>
                      <a:pt x="18" y="71"/>
                      <a:pt x="15" y="75"/>
                    </a:cubicBezTo>
                    <a:cubicBezTo>
                      <a:pt x="13" y="77"/>
                      <a:pt x="13" y="77"/>
                      <a:pt x="13" y="77"/>
                    </a:cubicBezTo>
                    <a:cubicBezTo>
                      <a:pt x="9" y="81"/>
                      <a:pt x="9" y="87"/>
                      <a:pt x="13" y="91"/>
                    </a:cubicBezTo>
                    <a:cubicBezTo>
                      <a:pt x="17" y="96"/>
                      <a:pt x="17" y="96"/>
                      <a:pt x="17" y="96"/>
                    </a:cubicBezTo>
                    <a:cubicBezTo>
                      <a:pt x="21" y="100"/>
                      <a:pt x="28" y="100"/>
                      <a:pt x="32" y="96"/>
                    </a:cubicBezTo>
                    <a:cubicBezTo>
                      <a:pt x="34" y="94"/>
                      <a:pt x="34" y="94"/>
                      <a:pt x="34" y="94"/>
                    </a:cubicBezTo>
                    <a:cubicBezTo>
                      <a:pt x="37" y="90"/>
                      <a:pt x="41" y="91"/>
                      <a:pt x="41" y="97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104"/>
                      <a:pt x="45" y="108"/>
                      <a:pt x="51" y="108"/>
                    </a:cubicBezTo>
                    <a:cubicBezTo>
                      <a:pt x="57" y="108"/>
                      <a:pt x="57" y="108"/>
                      <a:pt x="57" y="108"/>
                    </a:cubicBezTo>
                    <a:cubicBezTo>
                      <a:pt x="63" y="108"/>
                      <a:pt x="67" y="104"/>
                      <a:pt x="67" y="98"/>
                    </a:cubicBezTo>
                    <a:cubicBezTo>
                      <a:pt x="67" y="97"/>
                      <a:pt x="67" y="97"/>
                      <a:pt x="67" y="97"/>
                    </a:cubicBezTo>
                    <a:cubicBezTo>
                      <a:pt x="67" y="91"/>
                      <a:pt x="71" y="90"/>
                      <a:pt x="74" y="94"/>
                    </a:cubicBezTo>
                    <a:cubicBezTo>
                      <a:pt x="76" y="96"/>
                      <a:pt x="76" y="96"/>
                      <a:pt x="76" y="96"/>
                    </a:cubicBezTo>
                    <a:cubicBezTo>
                      <a:pt x="80" y="100"/>
                      <a:pt x="87" y="100"/>
                      <a:pt x="91" y="96"/>
                    </a:cubicBezTo>
                    <a:cubicBezTo>
                      <a:pt x="95" y="91"/>
                      <a:pt x="95" y="91"/>
                      <a:pt x="95" y="91"/>
                    </a:cubicBezTo>
                    <a:cubicBezTo>
                      <a:pt x="99" y="87"/>
                      <a:pt x="99" y="81"/>
                      <a:pt x="95" y="77"/>
                    </a:cubicBezTo>
                    <a:cubicBezTo>
                      <a:pt x="93" y="75"/>
                      <a:pt x="93" y="75"/>
                      <a:pt x="93" y="75"/>
                    </a:cubicBezTo>
                    <a:cubicBezTo>
                      <a:pt x="90" y="71"/>
                      <a:pt x="91" y="68"/>
                      <a:pt x="96" y="68"/>
                    </a:cubicBezTo>
                    <a:cubicBezTo>
                      <a:pt x="98" y="68"/>
                      <a:pt x="98" y="68"/>
                      <a:pt x="98" y="68"/>
                    </a:cubicBezTo>
                    <a:cubicBezTo>
                      <a:pt x="103" y="68"/>
                      <a:pt x="108" y="63"/>
                      <a:pt x="108" y="58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108" y="45"/>
                      <a:pt x="103" y="41"/>
                      <a:pt x="98" y="41"/>
                    </a:cubicBezTo>
                    <a:close/>
                    <a:moveTo>
                      <a:pt x="54" y="75"/>
                    </a:moveTo>
                    <a:cubicBezTo>
                      <a:pt x="43" y="75"/>
                      <a:pt x="34" y="66"/>
                      <a:pt x="34" y="54"/>
                    </a:cubicBezTo>
                    <a:cubicBezTo>
                      <a:pt x="34" y="43"/>
                      <a:pt x="43" y="34"/>
                      <a:pt x="54" y="34"/>
                    </a:cubicBezTo>
                    <a:cubicBezTo>
                      <a:pt x="65" y="34"/>
                      <a:pt x="74" y="43"/>
                      <a:pt x="74" y="54"/>
                    </a:cubicBezTo>
                    <a:cubicBezTo>
                      <a:pt x="74" y="66"/>
                      <a:pt x="65" y="75"/>
                      <a:pt x="54" y="7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</p:grpSp>
      </p:grpSp>
      <p:grpSp>
        <p:nvGrpSpPr>
          <p:cNvPr id="36" name="组合 35"/>
          <p:cNvGrpSpPr/>
          <p:nvPr/>
        </p:nvGrpSpPr>
        <p:grpSpPr>
          <a:xfrm>
            <a:off x="7778750" y="2406650"/>
            <a:ext cx="2897188" cy="1449388"/>
            <a:chOff x="7778750" y="2406650"/>
            <a:chExt cx="2897188" cy="1449388"/>
          </a:xfrm>
          <a:solidFill>
            <a:srgbClr val="232A35"/>
          </a:solidFill>
        </p:grpSpPr>
        <p:sp>
          <p:nvSpPr>
            <p:cNvPr id="37" name="任意多边形 17"/>
            <p:cNvSpPr>
              <a:spLocks noChangeArrowheads="1"/>
            </p:cNvSpPr>
            <p:nvPr/>
          </p:nvSpPr>
          <p:spPr bwMode="auto">
            <a:xfrm>
              <a:off x="7778750" y="2406650"/>
              <a:ext cx="2897188" cy="1449388"/>
            </a:xfrm>
            <a:custGeom>
              <a:avLst/>
              <a:gdLst>
                <a:gd name="T0" fmla="*/ 1525728 w 2823004"/>
                <a:gd name="T1" fmla="*/ 0 h 1412983"/>
                <a:gd name="T2" fmla="*/ 3051455 w 2823004"/>
                <a:gd name="T3" fmla="*/ 1523438 h 1412983"/>
                <a:gd name="T4" fmla="*/ 3051374 w 2823004"/>
                <a:gd name="T5" fmla="*/ 1525036 h 1412983"/>
                <a:gd name="T6" fmla="*/ 81 w 2823004"/>
                <a:gd name="T7" fmla="*/ 1525036 h 1412983"/>
                <a:gd name="T8" fmla="*/ 0 w 2823004"/>
                <a:gd name="T9" fmla="*/ 1523438 h 1412983"/>
                <a:gd name="T10" fmla="*/ 1525728 w 2823004"/>
                <a:gd name="T11" fmla="*/ 0 h 141298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823004"/>
                <a:gd name="T19" fmla="*/ 0 h 1412983"/>
                <a:gd name="T20" fmla="*/ 2823004 w 2823004"/>
                <a:gd name="T21" fmla="*/ 1412983 h 141298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823004" h="1412983">
                  <a:moveTo>
                    <a:pt x="1411502" y="0"/>
                  </a:moveTo>
                  <a:cubicBezTo>
                    <a:pt x="2191053" y="0"/>
                    <a:pt x="2823004" y="631951"/>
                    <a:pt x="2823004" y="1411502"/>
                  </a:cubicBezTo>
                  <a:lnTo>
                    <a:pt x="2822929" y="1412983"/>
                  </a:lnTo>
                  <a:lnTo>
                    <a:pt x="75" y="1412983"/>
                  </a:lnTo>
                  <a:lnTo>
                    <a:pt x="0" y="1411502"/>
                  </a:lnTo>
                  <a:cubicBezTo>
                    <a:pt x="0" y="631951"/>
                    <a:pt x="631951" y="0"/>
                    <a:pt x="1411502" y="0"/>
                  </a:cubicBezTo>
                  <a:close/>
                </a:path>
              </a:pathLst>
            </a:custGeom>
            <a:gradFill>
              <a:gsLst>
                <a:gs pos="0">
                  <a:srgbClr val="6AB833"/>
                </a:gs>
                <a:gs pos="100000">
                  <a:srgbClr val="F5D154"/>
                </a:gs>
              </a:gsLst>
              <a:lin ang="2700000" scaled="1"/>
            </a:gradFill>
            <a:ln>
              <a:noFill/>
            </a:ln>
          </p:spPr>
          <p:txBody>
            <a:bodyPr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charset="-122"/>
                <a:cs typeface="+mn-cs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8728075" y="2831376"/>
              <a:ext cx="985837" cy="821531"/>
              <a:chOff x="1770063" y="2749551"/>
              <a:chExt cx="285750" cy="238125"/>
            </a:xfrm>
            <a:grpFill/>
          </p:grpSpPr>
          <p:sp>
            <p:nvSpPr>
              <p:cNvPr id="39" name="Freeform 7"/>
              <p:cNvSpPr/>
              <p:nvPr/>
            </p:nvSpPr>
            <p:spPr bwMode="auto">
              <a:xfrm>
                <a:off x="1770063" y="2749551"/>
                <a:ext cx="168275" cy="184150"/>
              </a:xfrm>
              <a:custGeom>
                <a:avLst/>
                <a:gdLst>
                  <a:gd name="T0" fmla="*/ 22 w 174"/>
                  <a:gd name="T1" fmla="*/ 112 h 189"/>
                  <a:gd name="T2" fmla="*/ 85 w 174"/>
                  <a:gd name="T3" fmla="*/ 20 h 189"/>
                  <a:gd name="T4" fmla="*/ 161 w 174"/>
                  <a:gd name="T5" fmla="*/ 49 h 189"/>
                  <a:gd name="T6" fmla="*/ 174 w 174"/>
                  <a:gd name="T7" fmla="*/ 45 h 189"/>
                  <a:gd name="T8" fmla="*/ 82 w 174"/>
                  <a:gd name="T9" fmla="*/ 7 h 189"/>
                  <a:gd name="T10" fmla="*/ 9 w 174"/>
                  <a:gd name="T11" fmla="*/ 114 h 189"/>
                  <a:gd name="T12" fmla="*/ 97 w 174"/>
                  <a:gd name="T13" fmla="*/ 189 h 189"/>
                  <a:gd name="T14" fmla="*/ 94 w 174"/>
                  <a:gd name="T15" fmla="*/ 176 h 189"/>
                  <a:gd name="T16" fmla="*/ 22 w 174"/>
                  <a:gd name="T17" fmla="*/ 112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4" h="189">
                    <a:moveTo>
                      <a:pt x="22" y="112"/>
                    </a:moveTo>
                    <a:cubicBezTo>
                      <a:pt x="14" y="69"/>
                      <a:pt x="42" y="28"/>
                      <a:pt x="85" y="20"/>
                    </a:cubicBezTo>
                    <a:cubicBezTo>
                      <a:pt x="115" y="14"/>
                      <a:pt x="144" y="27"/>
                      <a:pt x="161" y="49"/>
                    </a:cubicBezTo>
                    <a:cubicBezTo>
                      <a:pt x="166" y="48"/>
                      <a:pt x="170" y="46"/>
                      <a:pt x="174" y="45"/>
                    </a:cubicBezTo>
                    <a:cubicBezTo>
                      <a:pt x="154" y="16"/>
                      <a:pt x="119" y="0"/>
                      <a:pt x="82" y="7"/>
                    </a:cubicBezTo>
                    <a:cubicBezTo>
                      <a:pt x="32" y="17"/>
                      <a:pt x="0" y="65"/>
                      <a:pt x="9" y="114"/>
                    </a:cubicBezTo>
                    <a:cubicBezTo>
                      <a:pt x="17" y="158"/>
                      <a:pt x="55" y="188"/>
                      <a:pt x="97" y="189"/>
                    </a:cubicBezTo>
                    <a:cubicBezTo>
                      <a:pt x="96" y="185"/>
                      <a:pt x="95" y="180"/>
                      <a:pt x="94" y="176"/>
                    </a:cubicBezTo>
                    <a:cubicBezTo>
                      <a:pt x="59" y="173"/>
                      <a:pt x="29" y="148"/>
                      <a:pt x="22" y="11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40" name="Freeform 6"/>
              <p:cNvSpPr/>
              <p:nvPr/>
            </p:nvSpPr>
            <p:spPr bwMode="auto">
              <a:xfrm>
                <a:off x="1787525" y="2770188"/>
                <a:ext cx="134938" cy="144463"/>
              </a:xfrm>
              <a:custGeom>
                <a:avLst/>
                <a:gdLst>
                  <a:gd name="T0" fmla="*/ 74 w 138"/>
                  <a:gd name="T1" fmla="*/ 150 h 150"/>
                  <a:gd name="T2" fmla="*/ 72 w 138"/>
                  <a:gd name="T3" fmla="*/ 133 h 150"/>
                  <a:gd name="T4" fmla="*/ 73 w 138"/>
                  <a:gd name="T5" fmla="*/ 126 h 150"/>
                  <a:gd name="T6" fmla="*/ 60 w 138"/>
                  <a:gd name="T7" fmla="*/ 123 h 150"/>
                  <a:gd name="T8" fmla="*/ 60 w 138"/>
                  <a:gd name="T9" fmla="*/ 122 h 150"/>
                  <a:gd name="T10" fmla="*/ 62 w 138"/>
                  <a:gd name="T11" fmla="*/ 109 h 150"/>
                  <a:gd name="T12" fmla="*/ 63 w 138"/>
                  <a:gd name="T13" fmla="*/ 108 h 150"/>
                  <a:gd name="T14" fmla="*/ 75 w 138"/>
                  <a:gd name="T15" fmla="*/ 111 h 150"/>
                  <a:gd name="T16" fmla="*/ 79 w 138"/>
                  <a:gd name="T17" fmla="*/ 94 h 150"/>
                  <a:gd name="T18" fmla="*/ 78 w 138"/>
                  <a:gd name="T19" fmla="*/ 84 h 150"/>
                  <a:gd name="T20" fmla="*/ 48 w 138"/>
                  <a:gd name="T21" fmla="*/ 62 h 150"/>
                  <a:gd name="T22" fmla="*/ 68 w 138"/>
                  <a:gd name="T23" fmla="*/ 31 h 150"/>
                  <a:gd name="T24" fmla="*/ 66 w 138"/>
                  <a:gd name="T25" fmla="*/ 24 h 150"/>
                  <a:gd name="T26" fmla="*/ 69 w 138"/>
                  <a:gd name="T27" fmla="*/ 21 h 150"/>
                  <a:gd name="T28" fmla="*/ 71 w 138"/>
                  <a:gd name="T29" fmla="*/ 20 h 150"/>
                  <a:gd name="T30" fmla="*/ 75 w 138"/>
                  <a:gd name="T31" fmla="*/ 22 h 150"/>
                  <a:gd name="T32" fmla="*/ 76 w 138"/>
                  <a:gd name="T33" fmla="*/ 29 h 150"/>
                  <a:gd name="T34" fmla="*/ 99 w 138"/>
                  <a:gd name="T35" fmla="*/ 33 h 150"/>
                  <a:gd name="T36" fmla="*/ 99 w 138"/>
                  <a:gd name="T37" fmla="*/ 34 h 150"/>
                  <a:gd name="T38" fmla="*/ 97 w 138"/>
                  <a:gd name="T39" fmla="*/ 45 h 150"/>
                  <a:gd name="T40" fmla="*/ 96 w 138"/>
                  <a:gd name="T41" fmla="*/ 46 h 150"/>
                  <a:gd name="T42" fmla="*/ 79 w 138"/>
                  <a:gd name="T43" fmla="*/ 43 h 150"/>
                  <a:gd name="T44" fmla="*/ 84 w 138"/>
                  <a:gd name="T45" fmla="*/ 69 h 150"/>
                  <a:gd name="T46" fmla="*/ 91 w 138"/>
                  <a:gd name="T47" fmla="*/ 71 h 150"/>
                  <a:gd name="T48" fmla="*/ 138 w 138"/>
                  <a:gd name="T49" fmla="*/ 32 h 150"/>
                  <a:gd name="T50" fmla="*/ 66 w 138"/>
                  <a:gd name="T51" fmla="*/ 5 h 150"/>
                  <a:gd name="T52" fmla="*/ 8 w 138"/>
                  <a:gd name="T53" fmla="*/ 91 h 150"/>
                  <a:gd name="T54" fmla="*/ 74 w 138"/>
                  <a:gd name="T55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8" h="150">
                    <a:moveTo>
                      <a:pt x="74" y="150"/>
                    </a:moveTo>
                    <a:cubicBezTo>
                      <a:pt x="73" y="145"/>
                      <a:pt x="72" y="139"/>
                      <a:pt x="72" y="133"/>
                    </a:cubicBezTo>
                    <a:cubicBezTo>
                      <a:pt x="72" y="131"/>
                      <a:pt x="72" y="129"/>
                      <a:pt x="73" y="126"/>
                    </a:cubicBezTo>
                    <a:cubicBezTo>
                      <a:pt x="66" y="126"/>
                      <a:pt x="61" y="125"/>
                      <a:pt x="60" y="123"/>
                    </a:cubicBezTo>
                    <a:cubicBezTo>
                      <a:pt x="60" y="123"/>
                      <a:pt x="60" y="123"/>
                      <a:pt x="60" y="122"/>
                    </a:cubicBezTo>
                    <a:cubicBezTo>
                      <a:pt x="62" y="109"/>
                      <a:pt x="62" y="109"/>
                      <a:pt x="62" y="109"/>
                    </a:cubicBezTo>
                    <a:cubicBezTo>
                      <a:pt x="62" y="109"/>
                      <a:pt x="62" y="108"/>
                      <a:pt x="63" y="108"/>
                    </a:cubicBezTo>
                    <a:cubicBezTo>
                      <a:pt x="64" y="108"/>
                      <a:pt x="69" y="110"/>
                      <a:pt x="75" y="111"/>
                    </a:cubicBezTo>
                    <a:cubicBezTo>
                      <a:pt x="76" y="105"/>
                      <a:pt x="77" y="99"/>
                      <a:pt x="79" y="94"/>
                    </a:cubicBezTo>
                    <a:cubicBezTo>
                      <a:pt x="78" y="84"/>
                      <a:pt x="78" y="84"/>
                      <a:pt x="78" y="84"/>
                    </a:cubicBezTo>
                    <a:cubicBezTo>
                      <a:pt x="68" y="82"/>
                      <a:pt x="52" y="80"/>
                      <a:pt x="48" y="62"/>
                    </a:cubicBezTo>
                    <a:cubicBezTo>
                      <a:pt x="44" y="41"/>
                      <a:pt x="61" y="32"/>
                      <a:pt x="68" y="31"/>
                    </a:cubicBezTo>
                    <a:cubicBezTo>
                      <a:pt x="66" y="24"/>
                      <a:pt x="66" y="24"/>
                      <a:pt x="66" y="24"/>
                    </a:cubicBezTo>
                    <a:cubicBezTo>
                      <a:pt x="66" y="21"/>
                      <a:pt x="66" y="21"/>
                      <a:pt x="69" y="21"/>
                    </a:cubicBezTo>
                    <a:cubicBezTo>
                      <a:pt x="71" y="20"/>
                      <a:pt x="71" y="20"/>
                      <a:pt x="71" y="20"/>
                    </a:cubicBezTo>
                    <a:cubicBezTo>
                      <a:pt x="74" y="20"/>
                      <a:pt x="74" y="20"/>
                      <a:pt x="75" y="22"/>
                    </a:cubicBezTo>
                    <a:cubicBezTo>
                      <a:pt x="76" y="29"/>
                      <a:pt x="76" y="29"/>
                      <a:pt x="76" y="29"/>
                    </a:cubicBezTo>
                    <a:cubicBezTo>
                      <a:pt x="80" y="28"/>
                      <a:pt x="98" y="28"/>
                      <a:pt x="99" y="33"/>
                    </a:cubicBezTo>
                    <a:cubicBezTo>
                      <a:pt x="99" y="33"/>
                      <a:pt x="99" y="34"/>
                      <a:pt x="99" y="34"/>
                    </a:cubicBezTo>
                    <a:cubicBezTo>
                      <a:pt x="97" y="45"/>
                      <a:pt x="97" y="45"/>
                      <a:pt x="97" y="45"/>
                    </a:cubicBezTo>
                    <a:cubicBezTo>
                      <a:pt x="97" y="45"/>
                      <a:pt x="96" y="46"/>
                      <a:pt x="96" y="46"/>
                    </a:cubicBezTo>
                    <a:cubicBezTo>
                      <a:pt x="95" y="46"/>
                      <a:pt x="85" y="42"/>
                      <a:pt x="79" y="43"/>
                    </a:cubicBezTo>
                    <a:cubicBezTo>
                      <a:pt x="84" y="69"/>
                      <a:pt x="84" y="69"/>
                      <a:pt x="84" y="69"/>
                    </a:cubicBezTo>
                    <a:cubicBezTo>
                      <a:pt x="86" y="70"/>
                      <a:pt x="88" y="70"/>
                      <a:pt x="91" y="71"/>
                    </a:cubicBezTo>
                    <a:cubicBezTo>
                      <a:pt x="103" y="54"/>
                      <a:pt x="119" y="40"/>
                      <a:pt x="138" y="32"/>
                    </a:cubicBezTo>
                    <a:cubicBezTo>
                      <a:pt x="121" y="11"/>
                      <a:pt x="94" y="0"/>
                      <a:pt x="66" y="5"/>
                    </a:cubicBezTo>
                    <a:cubicBezTo>
                      <a:pt x="27" y="13"/>
                      <a:pt x="0" y="51"/>
                      <a:pt x="8" y="91"/>
                    </a:cubicBezTo>
                    <a:cubicBezTo>
                      <a:pt x="14" y="124"/>
                      <a:pt x="42" y="148"/>
                      <a:pt x="74" y="15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41" name="Freeform 5"/>
              <p:cNvSpPr/>
              <p:nvPr/>
            </p:nvSpPr>
            <p:spPr bwMode="auto">
              <a:xfrm>
                <a:off x="1847850" y="2813051"/>
                <a:ext cx="12700" cy="22225"/>
              </a:xfrm>
              <a:custGeom>
                <a:avLst/>
                <a:gdLst>
                  <a:gd name="T0" fmla="*/ 2 w 13"/>
                  <a:gd name="T1" fmla="*/ 12 h 22"/>
                  <a:gd name="T2" fmla="*/ 13 w 13"/>
                  <a:gd name="T3" fmla="*/ 22 h 22"/>
                  <a:gd name="T4" fmla="*/ 9 w 13"/>
                  <a:gd name="T5" fmla="*/ 0 h 22"/>
                  <a:gd name="T6" fmla="*/ 2 w 13"/>
                  <a:gd name="T7" fmla="*/ 1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22">
                    <a:moveTo>
                      <a:pt x="2" y="12"/>
                    </a:moveTo>
                    <a:cubicBezTo>
                      <a:pt x="3" y="20"/>
                      <a:pt x="10" y="22"/>
                      <a:pt x="13" y="22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7" y="1"/>
                      <a:pt x="0" y="4"/>
                      <a:pt x="2" y="1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42" name="Freeform 4"/>
              <p:cNvSpPr>
                <a:spLocks noEditPoints="1"/>
              </p:cNvSpPr>
              <p:nvPr/>
            </p:nvSpPr>
            <p:spPr bwMode="auto">
              <a:xfrm>
                <a:off x="1876425" y="2809876"/>
                <a:ext cx="179388" cy="177800"/>
              </a:xfrm>
              <a:custGeom>
                <a:avLst/>
                <a:gdLst>
                  <a:gd name="T0" fmla="*/ 92 w 184"/>
                  <a:gd name="T1" fmla="*/ 0 h 184"/>
                  <a:gd name="T2" fmla="*/ 0 w 184"/>
                  <a:gd name="T3" fmla="*/ 92 h 184"/>
                  <a:gd name="T4" fmla="*/ 92 w 184"/>
                  <a:gd name="T5" fmla="*/ 184 h 184"/>
                  <a:gd name="T6" fmla="*/ 184 w 184"/>
                  <a:gd name="T7" fmla="*/ 92 h 184"/>
                  <a:gd name="T8" fmla="*/ 92 w 184"/>
                  <a:gd name="T9" fmla="*/ 0 h 184"/>
                  <a:gd name="T10" fmla="*/ 92 w 184"/>
                  <a:gd name="T11" fmla="*/ 170 h 184"/>
                  <a:gd name="T12" fmla="*/ 13 w 184"/>
                  <a:gd name="T13" fmla="*/ 92 h 184"/>
                  <a:gd name="T14" fmla="*/ 92 w 184"/>
                  <a:gd name="T15" fmla="*/ 13 h 184"/>
                  <a:gd name="T16" fmla="*/ 170 w 184"/>
                  <a:gd name="T17" fmla="*/ 92 h 184"/>
                  <a:gd name="T18" fmla="*/ 92 w 184"/>
                  <a:gd name="T19" fmla="*/ 17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4" h="184">
                    <a:moveTo>
                      <a:pt x="92" y="0"/>
                    </a:moveTo>
                    <a:cubicBezTo>
                      <a:pt x="41" y="0"/>
                      <a:pt x="0" y="41"/>
                      <a:pt x="0" y="92"/>
                    </a:cubicBezTo>
                    <a:cubicBezTo>
                      <a:pt x="0" y="143"/>
                      <a:pt x="41" y="184"/>
                      <a:pt x="92" y="184"/>
                    </a:cubicBezTo>
                    <a:cubicBezTo>
                      <a:pt x="142" y="184"/>
                      <a:pt x="184" y="143"/>
                      <a:pt x="184" y="92"/>
                    </a:cubicBezTo>
                    <a:cubicBezTo>
                      <a:pt x="184" y="41"/>
                      <a:pt x="142" y="0"/>
                      <a:pt x="92" y="0"/>
                    </a:cubicBezTo>
                    <a:close/>
                    <a:moveTo>
                      <a:pt x="92" y="170"/>
                    </a:moveTo>
                    <a:cubicBezTo>
                      <a:pt x="48" y="170"/>
                      <a:pt x="13" y="135"/>
                      <a:pt x="13" y="92"/>
                    </a:cubicBezTo>
                    <a:cubicBezTo>
                      <a:pt x="13" y="49"/>
                      <a:pt x="48" y="13"/>
                      <a:pt x="92" y="13"/>
                    </a:cubicBezTo>
                    <a:cubicBezTo>
                      <a:pt x="135" y="13"/>
                      <a:pt x="170" y="49"/>
                      <a:pt x="170" y="92"/>
                    </a:cubicBezTo>
                    <a:cubicBezTo>
                      <a:pt x="170" y="135"/>
                      <a:pt x="135" y="170"/>
                      <a:pt x="92" y="17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43" name="Freeform 3"/>
              <p:cNvSpPr/>
              <p:nvPr/>
            </p:nvSpPr>
            <p:spPr bwMode="auto">
              <a:xfrm>
                <a:off x="1954213" y="2865438"/>
                <a:ext cx="9525" cy="22225"/>
              </a:xfrm>
              <a:custGeom>
                <a:avLst/>
                <a:gdLst>
                  <a:gd name="T0" fmla="*/ 0 w 9"/>
                  <a:gd name="T1" fmla="*/ 11 h 23"/>
                  <a:gd name="T2" fmla="*/ 9 w 9"/>
                  <a:gd name="T3" fmla="*/ 23 h 23"/>
                  <a:gd name="T4" fmla="*/ 9 w 9"/>
                  <a:gd name="T5" fmla="*/ 0 h 23"/>
                  <a:gd name="T6" fmla="*/ 0 w 9"/>
                  <a:gd name="T7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23">
                    <a:moveTo>
                      <a:pt x="0" y="11"/>
                    </a:moveTo>
                    <a:cubicBezTo>
                      <a:pt x="0" y="19"/>
                      <a:pt x="6" y="22"/>
                      <a:pt x="9" y="2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6" y="1"/>
                      <a:pt x="0" y="3"/>
                      <a:pt x="0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44" name="Freeform 2"/>
              <p:cNvSpPr>
                <a:spLocks noEditPoints="1"/>
              </p:cNvSpPr>
              <p:nvPr/>
            </p:nvSpPr>
            <p:spPr bwMode="auto">
              <a:xfrm>
                <a:off x="1893888" y="2827338"/>
                <a:ext cx="142875" cy="141288"/>
              </a:xfrm>
              <a:custGeom>
                <a:avLst/>
                <a:gdLst>
                  <a:gd name="T0" fmla="*/ 74 w 147"/>
                  <a:gd name="T1" fmla="*/ 0 h 147"/>
                  <a:gd name="T2" fmla="*/ 0 w 147"/>
                  <a:gd name="T3" fmla="*/ 74 h 147"/>
                  <a:gd name="T4" fmla="*/ 74 w 147"/>
                  <a:gd name="T5" fmla="*/ 147 h 147"/>
                  <a:gd name="T6" fmla="*/ 147 w 147"/>
                  <a:gd name="T7" fmla="*/ 74 h 147"/>
                  <a:gd name="T8" fmla="*/ 74 w 147"/>
                  <a:gd name="T9" fmla="*/ 0 h 147"/>
                  <a:gd name="T10" fmla="*/ 79 w 147"/>
                  <a:gd name="T11" fmla="*/ 123 h 147"/>
                  <a:gd name="T12" fmla="*/ 79 w 147"/>
                  <a:gd name="T13" fmla="*/ 129 h 147"/>
                  <a:gd name="T14" fmla="*/ 76 w 147"/>
                  <a:gd name="T15" fmla="*/ 132 h 147"/>
                  <a:gd name="T16" fmla="*/ 73 w 147"/>
                  <a:gd name="T17" fmla="*/ 132 h 147"/>
                  <a:gd name="T18" fmla="*/ 70 w 147"/>
                  <a:gd name="T19" fmla="*/ 129 h 147"/>
                  <a:gd name="T20" fmla="*/ 70 w 147"/>
                  <a:gd name="T21" fmla="*/ 123 h 147"/>
                  <a:gd name="T22" fmla="*/ 46 w 147"/>
                  <a:gd name="T23" fmla="*/ 115 h 147"/>
                  <a:gd name="T24" fmla="*/ 46 w 147"/>
                  <a:gd name="T25" fmla="*/ 114 h 147"/>
                  <a:gd name="T26" fmla="*/ 50 w 147"/>
                  <a:gd name="T27" fmla="*/ 102 h 147"/>
                  <a:gd name="T28" fmla="*/ 51 w 147"/>
                  <a:gd name="T29" fmla="*/ 101 h 147"/>
                  <a:gd name="T30" fmla="*/ 70 w 147"/>
                  <a:gd name="T31" fmla="*/ 107 h 147"/>
                  <a:gd name="T32" fmla="*/ 70 w 147"/>
                  <a:gd name="T33" fmla="*/ 80 h 147"/>
                  <a:gd name="T34" fmla="*/ 45 w 147"/>
                  <a:gd name="T35" fmla="*/ 52 h 147"/>
                  <a:gd name="T36" fmla="*/ 70 w 147"/>
                  <a:gd name="T37" fmla="*/ 26 h 147"/>
                  <a:gd name="T38" fmla="*/ 70 w 147"/>
                  <a:gd name="T39" fmla="*/ 19 h 147"/>
                  <a:gd name="T40" fmla="*/ 73 w 147"/>
                  <a:gd name="T41" fmla="*/ 16 h 147"/>
                  <a:gd name="T42" fmla="*/ 76 w 147"/>
                  <a:gd name="T43" fmla="*/ 16 h 147"/>
                  <a:gd name="T44" fmla="*/ 79 w 147"/>
                  <a:gd name="T45" fmla="*/ 19 h 147"/>
                  <a:gd name="T46" fmla="*/ 79 w 147"/>
                  <a:gd name="T47" fmla="*/ 26 h 147"/>
                  <a:gd name="T48" fmla="*/ 101 w 147"/>
                  <a:gd name="T49" fmla="*/ 34 h 147"/>
                  <a:gd name="T50" fmla="*/ 101 w 147"/>
                  <a:gd name="T51" fmla="*/ 35 h 147"/>
                  <a:gd name="T52" fmla="*/ 96 w 147"/>
                  <a:gd name="T53" fmla="*/ 45 h 147"/>
                  <a:gd name="T54" fmla="*/ 95 w 147"/>
                  <a:gd name="T55" fmla="*/ 46 h 147"/>
                  <a:gd name="T56" fmla="*/ 79 w 147"/>
                  <a:gd name="T57" fmla="*/ 40 h 147"/>
                  <a:gd name="T58" fmla="*/ 79 w 147"/>
                  <a:gd name="T59" fmla="*/ 66 h 147"/>
                  <a:gd name="T60" fmla="*/ 104 w 147"/>
                  <a:gd name="T61" fmla="*/ 95 h 147"/>
                  <a:gd name="T62" fmla="*/ 79 w 147"/>
                  <a:gd name="T63" fmla="*/ 123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7" h="147">
                    <a:moveTo>
                      <a:pt x="74" y="0"/>
                    </a:moveTo>
                    <a:cubicBezTo>
                      <a:pt x="33" y="1"/>
                      <a:pt x="0" y="33"/>
                      <a:pt x="0" y="74"/>
                    </a:cubicBezTo>
                    <a:cubicBezTo>
                      <a:pt x="0" y="114"/>
                      <a:pt x="33" y="147"/>
                      <a:pt x="74" y="147"/>
                    </a:cubicBezTo>
                    <a:cubicBezTo>
                      <a:pt x="114" y="147"/>
                      <a:pt x="147" y="114"/>
                      <a:pt x="147" y="74"/>
                    </a:cubicBezTo>
                    <a:cubicBezTo>
                      <a:pt x="147" y="33"/>
                      <a:pt x="114" y="1"/>
                      <a:pt x="74" y="0"/>
                    </a:cubicBezTo>
                    <a:close/>
                    <a:moveTo>
                      <a:pt x="79" y="123"/>
                    </a:moveTo>
                    <a:cubicBezTo>
                      <a:pt x="79" y="129"/>
                      <a:pt x="79" y="129"/>
                      <a:pt x="79" y="129"/>
                    </a:cubicBezTo>
                    <a:cubicBezTo>
                      <a:pt x="79" y="131"/>
                      <a:pt x="78" y="132"/>
                      <a:pt x="76" y="132"/>
                    </a:cubicBezTo>
                    <a:cubicBezTo>
                      <a:pt x="73" y="132"/>
                      <a:pt x="73" y="132"/>
                      <a:pt x="73" y="132"/>
                    </a:cubicBezTo>
                    <a:cubicBezTo>
                      <a:pt x="71" y="132"/>
                      <a:pt x="70" y="131"/>
                      <a:pt x="70" y="129"/>
                    </a:cubicBezTo>
                    <a:cubicBezTo>
                      <a:pt x="70" y="123"/>
                      <a:pt x="70" y="123"/>
                      <a:pt x="70" y="123"/>
                    </a:cubicBezTo>
                    <a:cubicBezTo>
                      <a:pt x="65" y="123"/>
                      <a:pt x="46" y="119"/>
                      <a:pt x="46" y="115"/>
                    </a:cubicBezTo>
                    <a:cubicBezTo>
                      <a:pt x="46" y="115"/>
                      <a:pt x="46" y="115"/>
                      <a:pt x="46" y="114"/>
                    </a:cubicBezTo>
                    <a:cubicBezTo>
                      <a:pt x="50" y="102"/>
                      <a:pt x="50" y="102"/>
                      <a:pt x="50" y="102"/>
                    </a:cubicBezTo>
                    <a:cubicBezTo>
                      <a:pt x="50" y="102"/>
                      <a:pt x="51" y="101"/>
                      <a:pt x="51" y="101"/>
                    </a:cubicBezTo>
                    <a:cubicBezTo>
                      <a:pt x="52" y="101"/>
                      <a:pt x="62" y="106"/>
                      <a:pt x="70" y="107"/>
                    </a:cubicBezTo>
                    <a:cubicBezTo>
                      <a:pt x="70" y="80"/>
                      <a:pt x="70" y="80"/>
                      <a:pt x="70" y="80"/>
                    </a:cubicBezTo>
                    <a:cubicBezTo>
                      <a:pt x="62" y="76"/>
                      <a:pt x="45" y="71"/>
                      <a:pt x="45" y="52"/>
                    </a:cubicBezTo>
                    <a:cubicBezTo>
                      <a:pt x="45" y="32"/>
                      <a:pt x="64" y="26"/>
                      <a:pt x="70" y="26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0" y="16"/>
                      <a:pt x="71" y="16"/>
                      <a:pt x="73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8" y="16"/>
                      <a:pt x="79" y="16"/>
                      <a:pt x="79" y="19"/>
                    </a:cubicBezTo>
                    <a:cubicBezTo>
                      <a:pt x="79" y="26"/>
                      <a:pt x="79" y="26"/>
                      <a:pt x="79" y="26"/>
                    </a:cubicBezTo>
                    <a:cubicBezTo>
                      <a:pt x="83" y="26"/>
                      <a:pt x="101" y="29"/>
                      <a:pt x="101" y="34"/>
                    </a:cubicBezTo>
                    <a:cubicBezTo>
                      <a:pt x="101" y="34"/>
                      <a:pt x="101" y="35"/>
                      <a:pt x="101" y="3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6" y="46"/>
                      <a:pt x="95" y="46"/>
                      <a:pt x="95" y="46"/>
                    </a:cubicBezTo>
                    <a:cubicBezTo>
                      <a:pt x="94" y="46"/>
                      <a:pt x="85" y="40"/>
                      <a:pt x="79" y="40"/>
                    </a:cubicBezTo>
                    <a:cubicBezTo>
                      <a:pt x="79" y="66"/>
                      <a:pt x="79" y="66"/>
                      <a:pt x="79" y="66"/>
                    </a:cubicBezTo>
                    <a:cubicBezTo>
                      <a:pt x="88" y="71"/>
                      <a:pt x="104" y="77"/>
                      <a:pt x="104" y="95"/>
                    </a:cubicBezTo>
                    <a:cubicBezTo>
                      <a:pt x="104" y="115"/>
                      <a:pt x="88" y="121"/>
                      <a:pt x="79" y="12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45" name="Freeform 1"/>
              <p:cNvSpPr/>
              <p:nvPr/>
            </p:nvSpPr>
            <p:spPr bwMode="auto">
              <a:xfrm>
                <a:off x="1970088" y="2906713"/>
                <a:ext cx="7938" cy="23813"/>
              </a:xfrm>
              <a:custGeom>
                <a:avLst/>
                <a:gdLst>
                  <a:gd name="T0" fmla="*/ 0 w 9"/>
                  <a:gd name="T1" fmla="*/ 0 h 24"/>
                  <a:gd name="T2" fmla="*/ 0 w 9"/>
                  <a:gd name="T3" fmla="*/ 24 h 24"/>
                  <a:gd name="T4" fmla="*/ 9 w 9"/>
                  <a:gd name="T5" fmla="*/ 13 h 24"/>
                  <a:gd name="T6" fmla="*/ 0 w 9"/>
                  <a:gd name="T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24">
                    <a:moveTo>
                      <a:pt x="0" y="0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4" y="23"/>
                      <a:pt x="9" y="21"/>
                      <a:pt x="9" y="13"/>
                    </a:cubicBezTo>
                    <a:cubicBezTo>
                      <a:pt x="9" y="5"/>
                      <a:pt x="3" y="2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charset="-122"/>
                  <a:cs typeface="+mn-cs"/>
                </a:endParaRPr>
              </a:p>
            </p:txBody>
          </p:sp>
        </p:grpSp>
      </p:grpSp>
      <p:grpSp>
        <p:nvGrpSpPr>
          <p:cNvPr id="49" name="333"/>
          <p:cNvGrpSpPr/>
          <p:nvPr>
            <p:custDataLst>
              <p:tags r:id="rId2"/>
            </p:custDataLst>
          </p:nvPr>
        </p:nvGrpSpPr>
        <p:grpSpPr>
          <a:xfrm>
            <a:off x="1374557" y="4114921"/>
            <a:ext cx="3183469" cy="1171050"/>
            <a:chOff x="2116741" y="5074715"/>
            <a:chExt cx="2799744" cy="1171050"/>
          </a:xfrm>
        </p:grpSpPr>
        <p:sp>
          <p:nvSpPr>
            <p:cNvPr id="50" name="TextBox 30"/>
            <p:cNvSpPr txBox="1"/>
            <p:nvPr/>
          </p:nvSpPr>
          <p:spPr>
            <a:xfrm>
              <a:off x="2460882" y="5074715"/>
              <a:ext cx="2262955" cy="291403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accent4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360000" bIns="0" anchor="ctr" anchorCtr="0">
              <a:noAutofit/>
            </a:bodyPr>
            <a:lstStyle>
              <a:defPPr>
                <a:defRPr lang="zh-CN"/>
              </a:defPPr>
              <a:lvl1pPr algn="ctr">
                <a:defRPr sz="2000" b="1" spc="600">
                  <a:solidFill>
                    <a:prstClr val="black">
                      <a:lumMod val="75000"/>
                      <a:lumOff val="25000"/>
                    </a:prstClr>
                  </a:solidFill>
                  <a:ea typeface="FZHei-B01S" panose="02010601030101010101" pitchFamily="2" charset="-122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用户管理</a:t>
              </a:r>
              <a:endParaRPr lang="zh-CN" altLang="en-US" dirty="0">
                <a:sym typeface="FZHei-B01S" panose="02010601030101010101" pitchFamily="2" charset="-122"/>
              </a:endParaRPr>
            </a:p>
          </p:txBody>
        </p:sp>
        <p:sp>
          <p:nvSpPr>
            <p:cNvPr id="51" name="TextBox 31"/>
            <p:cNvSpPr txBox="1"/>
            <p:nvPr/>
          </p:nvSpPr>
          <p:spPr>
            <a:xfrm>
              <a:off x="2116741" y="5366119"/>
              <a:ext cx="2799744" cy="879646"/>
            </a:xfrm>
            <a:prstGeom prst="rect">
              <a:avLst/>
            </a:prstGeom>
          </p:spPr>
          <p:txBody>
            <a:bodyPr vert="horz" wrap="square" lIns="0" tIns="0" rIns="360000" bIns="0" anchor="ctr" anchorCtr="0">
              <a:normAutofit/>
            </a:bodyPr>
            <a:lstStyle/>
            <a:p>
              <a:pPr lvl="0" algn="ctr">
                <a:lnSpc>
                  <a:spcPts val="2000"/>
                </a:lnSpc>
                <a:defRPr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Xxl-Job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目前没有提供用户管理的功能，只有简易登陆，用户名和密码配置在调度中心配置文件中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FZHei-B01S" panose="02010601030101010101" pitchFamily="2" charset="-122"/>
              </a:endParaRPr>
            </a:p>
          </p:txBody>
        </p:sp>
      </p:grpSp>
      <p:grpSp>
        <p:nvGrpSpPr>
          <p:cNvPr id="52" name="22"/>
          <p:cNvGrpSpPr/>
          <p:nvPr>
            <p:custDataLst>
              <p:tags r:id="rId3"/>
            </p:custDataLst>
          </p:nvPr>
        </p:nvGrpSpPr>
        <p:grpSpPr>
          <a:xfrm>
            <a:off x="4560804" y="2423844"/>
            <a:ext cx="3183469" cy="1171050"/>
            <a:chOff x="2116741" y="5074715"/>
            <a:chExt cx="2799744" cy="1171050"/>
          </a:xfrm>
        </p:grpSpPr>
        <p:sp>
          <p:nvSpPr>
            <p:cNvPr id="53" name="TextBox 30"/>
            <p:cNvSpPr txBox="1"/>
            <p:nvPr/>
          </p:nvSpPr>
          <p:spPr>
            <a:xfrm>
              <a:off x="2460882" y="5074715"/>
              <a:ext cx="2262955" cy="291403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accent4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360000" bIns="0" anchor="ctr" anchorCtr="0">
              <a:noAutofit/>
            </a:bodyPr>
            <a:lstStyle>
              <a:defPPr>
                <a:defRPr lang="zh-CN"/>
              </a:defPPr>
              <a:lvl1pPr algn="ctr">
                <a:defRPr sz="2000" b="1" spc="600">
                  <a:solidFill>
                    <a:prstClr val="black">
                      <a:lumMod val="75000"/>
                      <a:lumOff val="25000"/>
                    </a:prstClr>
                  </a:solidFill>
                  <a:ea typeface="FZHei-B01S" panose="02010601030101010101" pitchFamily="2" charset="-122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权限管理</a:t>
              </a:r>
              <a:endParaRPr lang="zh-CN" altLang="en-US" dirty="0">
                <a:sym typeface="FZHei-B01S" panose="02010601030101010101" pitchFamily="2" charset="-122"/>
              </a:endParaRPr>
            </a:p>
          </p:txBody>
        </p:sp>
        <p:sp>
          <p:nvSpPr>
            <p:cNvPr id="54" name="TextBox 31"/>
            <p:cNvSpPr txBox="1"/>
            <p:nvPr/>
          </p:nvSpPr>
          <p:spPr>
            <a:xfrm>
              <a:off x="2116741" y="5366119"/>
              <a:ext cx="2799744" cy="879646"/>
            </a:xfrm>
            <a:prstGeom prst="rect">
              <a:avLst/>
            </a:prstGeom>
          </p:spPr>
          <p:txBody>
            <a:bodyPr vert="horz" wrap="square" lIns="0" tIns="0" rIns="360000" bIns="0" anchor="ctr" anchorCtr="0">
              <a:normAutofit/>
            </a:bodyPr>
            <a:lstStyle/>
            <a:p>
              <a:pPr lvl="0" algn="ctr">
                <a:lnSpc>
                  <a:spcPts val="2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目前没有权限管理，所有登陆人员都可随意操作调度中心的配置数据，无法保障平台任务配置安全性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FZHei-B01S" panose="02010601030101010101" pitchFamily="2" charset="-122"/>
              </a:endParaRPr>
            </a:p>
          </p:txBody>
        </p:sp>
      </p:grpSp>
      <p:grpSp>
        <p:nvGrpSpPr>
          <p:cNvPr id="55" name="11"/>
          <p:cNvGrpSpPr/>
          <p:nvPr>
            <p:custDataLst>
              <p:tags r:id="rId4"/>
            </p:custDataLst>
          </p:nvPr>
        </p:nvGrpSpPr>
        <p:grpSpPr>
          <a:xfrm>
            <a:off x="7868827" y="4020810"/>
            <a:ext cx="3183469" cy="1171050"/>
            <a:chOff x="2116741" y="5074715"/>
            <a:chExt cx="2799744" cy="1171050"/>
          </a:xfrm>
        </p:grpSpPr>
        <p:sp>
          <p:nvSpPr>
            <p:cNvPr id="56" name="TextBox 30"/>
            <p:cNvSpPr txBox="1"/>
            <p:nvPr/>
          </p:nvSpPr>
          <p:spPr>
            <a:xfrm>
              <a:off x="2460882" y="5074715"/>
              <a:ext cx="2262955" cy="291403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accent4">
                      <a:lumMod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360000" bIns="0" anchor="ctr" anchorCtr="0">
              <a:noAutofit/>
            </a:bodyPr>
            <a:lstStyle>
              <a:defPPr>
                <a:defRPr lang="zh-CN"/>
              </a:defPPr>
              <a:lvl1pPr algn="ctr">
                <a:defRPr sz="2000" b="1" spc="600">
                  <a:solidFill>
                    <a:prstClr val="black">
                      <a:lumMod val="75000"/>
                      <a:lumOff val="25000"/>
                    </a:prstClr>
                  </a:solidFill>
                  <a:ea typeface="FZHei-B01S" panose="02010601030101010101" pitchFamily="2" charset="-122"/>
                </a:defRPr>
              </a:lvl1pPr>
            </a:lstStyle>
            <a:p>
              <a:r>
                <a:rPr lang="zh-CN" altLang="en-US" dirty="0">
                  <a:sym typeface="FZHei-B01S" panose="02010601030101010101" pitchFamily="2" charset="-122"/>
                </a:rPr>
                <a:t>多语言客户端</a:t>
              </a:r>
              <a:endParaRPr lang="zh-CN" altLang="en-US" dirty="0">
                <a:sym typeface="FZHei-B01S" panose="02010601030101010101" pitchFamily="2" charset="-122"/>
              </a:endParaRPr>
            </a:p>
          </p:txBody>
        </p:sp>
        <p:sp>
          <p:nvSpPr>
            <p:cNvPr id="57" name="TextBox 31"/>
            <p:cNvSpPr txBox="1"/>
            <p:nvPr/>
          </p:nvSpPr>
          <p:spPr>
            <a:xfrm>
              <a:off x="2116741" y="5366119"/>
              <a:ext cx="2799744" cy="879646"/>
            </a:xfrm>
            <a:prstGeom prst="rect">
              <a:avLst/>
            </a:prstGeom>
          </p:spPr>
          <p:txBody>
            <a:bodyPr vert="horz" wrap="square" lIns="0" tIns="0" rIns="360000" bIns="0" anchor="ctr" anchorCtr="0">
              <a:normAutofit/>
            </a:bodyPr>
            <a:lstStyle/>
            <a:p>
              <a:pPr lvl="0" algn="ctr">
                <a:lnSpc>
                  <a:spcPts val="2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目前仅支持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Java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客户端，其他语言环境需要额外部署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Java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执行器，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Http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调用接口方式执行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rPr>
                <a:t>JOB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sym typeface="FZHei-B01S" panose="02010601030101010101" pitchFamily="2" charset="-122"/>
              </a:endParaRPr>
            </a:p>
          </p:txBody>
        </p:sp>
      </p:grpSp>
      <p:pic>
        <p:nvPicPr>
          <p:cNvPr id="58" name="图片 5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59" name="矩形 58"/>
          <p:cNvSpPr/>
          <p:nvPr/>
        </p:nvSpPr>
        <p:spPr>
          <a:xfrm>
            <a:off x="838200" y="443131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222B15"/>
                </a:solidFill>
                <a:ea typeface="方正清刻本悦宋简体" panose="02000000000000000000" pitchFamily="2" charset="-122"/>
              </a:rPr>
              <a:t>Xxl-Job</a:t>
            </a:r>
            <a:endParaRPr lang="en-US" altLang="zh-CN" sz="3200" b="1" dirty="0">
              <a:solidFill>
                <a:srgbClr val="222B15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8200" y="1457325"/>
            <a:ext cx="1928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目前缺少的部分：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0">
        <p14:warp dir="i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6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sp>
        <p:nvSpPr>
          <p:cNvPr id="23" name="TextBox 4"/>
          <p:cNvSpPr txBox="1"/>
          <p:nvPr/>
        </p:nvSpPr>
        <p:spPr bwMode="auto">
          <a:xfrm>
            <a:off x="3486373" y="1441500"/>
            <a:ext cx="5601970" cy="911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 defTabSz="608965">
              <a:defRPr/>
            </a:pPr>
            <a:r>
              <a:rPr lang="en-US" altLang="zh-CN" sz="533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What have we done</a:t>
            </a:r>
            <a:endParaRPr lang="en-US" altLang="zh-CN" sz="5330" kern="0" spc="-200" noProof="1">
              <a:ln w="1905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大黑简体" panose="02010601030101010101" pitchFamily="65" charset="-122"/>
              <a:ea typeface="方正大黑简体" panose="02010601030101010101" pitchFamily="65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5899915" y="501371"/>
            <a:ext cx="7775420" cy="550120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86815" y="2887980"/>
            <a:ext cx="55118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提供更详细的</a:t>
            </a:r>
            <a:r>
              <a:rPr lang="en-US" altLang="zh-CN"/>
              <a:t>Xxl-Job</a:t>
            </a:r>
            <a:r>
              <a:rPr lang="zh-CN" altLang="en-US"/>
              <a:t>的使用文档，业务快速上手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Xxl-Job</a:t>
            </a:r>
            <a:r>
              <a:rPr lang="zh-CN" altLang="en-US"/>
              <a:t>内部分支二次开发，完善功能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57372" y="-33011"/>
            <a:ext cx="1450495" cy="1463251"/>
          </a:xfrm>
          <a:prstGeom prst="rect">
            <a:avLst/>
          </a:prstGeom>
        </p:spPr>
      </p:pic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2300" y="1231265"/>
            <a:ext cx="10515600" cy="3909060"/>
          </a:xfrm>
          <a:prstGeom prst="rect">
            <a:avLst/>
          </a:prstGeom>
        </p:spPr>
      </p:pic>
      <p:sp>
        <p:nvSpPr>
          <p:cNvPr id="41" name="矩形 40"/>
          <p:cNvSpPr/>
          <p:nvPr/>
        </p:nvSpPr>
        <p:spPr>
          <a:xfrm>
            <a:off x="838200" y="443230"/>
            <a:ext cx="4823460" cy="583565"/>
          </a:xfrm>
          <a:prstGeom prst="rect">
            <a:avLst/>
          </a:prstGeom>
        </p:spPr>
        <p:txBody>
          <a:bodyPr vert="horz" wrap="square">
            <a:spAutoFit/>
          </a:bodyPr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What have we done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8655" y="5514340"/>
            <a:ext cx="10766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开发了官方未提供的用户管理模块，只有管理员角色可见与操作。在此界面进行用户和执行器的授权绑定，该方案是咨询了</a:t>
            </a:r>
            <a:r>
              <a:rPr lang="en-US" altLang="zh-CN"/>
              <a:t>Xxl-Job</a:t>
            </a:r>
            <a:r>
              <a:rPr lang="zh-CN" altLang="en-US"/>
              <a:t>作者之后得出的权限模型。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57372" y="-33011"/>
            <a:ext cx="1450495" cy="1463251"/>
          </a:xfrm>
          <a:prstGeom prst="rect">
            <a:avLst/>
          </a:prstGeom>
        </p:spPr>
      </p:pic>
      <p:sp>
        <p:nvSpPr>
          <p:cNvPr id="41" name="矩形 40"/>
          <p:cNvSpPr/>
          <p:nvPr/>
        </p:nvSpPr>
        <p:spPr>
          <a:xfrm>
            <a:off x="838200" y="443230"/>
            <a:ext cx="4823460" cy="583565"/>
          </a:xfrm>
          <a:prstGeom prst="rect">
            <a:avLst/>
          </a:prstGeom>
        </p:spPr>
        <p:txBody>
          <a:bodyPr vert="horz" wrap="square">
            <a:spAutoFit/>
          </a:bodyPr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What have we done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8655" y="5514340"/>
            <a:ext cx="10766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执行器管理权限控制，只有管理员才能够对执行器做操作，普通用户仅能查看。</a:t>
            </a:r>
            <a:endParaRPr lang="zh-CN" altLang="en-US"/>
          </a:p>
        </p:txBody>
      </p:sp>
      <p:pic>
        <p:nvPicPr>
          <p:cNvPr id="8" name="内容占位符 7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8655" y="1837690"/>
            <a:ext cx="10515600" cy="2625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57372" y="-33011"/>
            <a:ext cx="1450495" cy="1463251"/>
          </a:xfrm>
          <a:prstGeom prst="rect">
            <a:avLst/>
          </a:prstGeom>
        </p:spPr>
      </p:pic>
      <p:sp>
        <p:nvSpPr>
          <p:cNvPr id="41" name="矩形 40"/>
          <p:cNvSpPr/>
          <p:nvPr/>
        </p:nvSpPr>
        <p:spPr>
          <a:xfrm>
            <a:off x="838200" y="443230"/>
            <a:ext cx="4823460" cy="583565"/>
          </a:xfrm>
          <a:prstGeom prst="rect">
            <a:avLst/>
          </a:prstGeom>
        </p:spPr>
        <p:txBody>
          <a:bodyPr vert="horz" wrap="square">
            <a:spAutoFit/>
          </a:bodyPr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What have we done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8655" y="5514340"/>
            <a:ext cx="10766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任务管理权限控制，普通用户只能看到自己有授权的执行器下的</a:t>
            </a:r>
            <a:r>
              <a:rPr lang="en-US" altLang="zh-CN"/>
              <a:t>Job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8655" y="1691005"/>
            <a:ext cx="10515600" cy="29375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90"/>
            <a:ext cx="12192000" cy="6857845"/>
          </a:xfrm>
          <a:prstGeom prst="rect">
            <a:avLst/>
          </a:prstGeom>
        </p:spPr>
      </p:pic>
      <p:sp>
        <p:nvSpPr>
          <p:cNvPr id="29" name="TextBox 7"/>
          <p:cNvSpPr txBox="1"/>
          <p:nvPr/>
        </p:nvSpPr>
        <p:spPr bwMode="auto">
          <a:xfrm>
            <a:off x="6026908" y="1260635"/>
            <a:ext cx="937260" cy="460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608965">
              <a:defRPr/>
            </a:pPr>
            <a:r>
              <a:rPr lang="en-US" altLang="zh-CN" sz="2400" b="1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Timer</a:t>
            </a:r>
            <a:endParaRPr lang="en-US" altLang="zh-CN" sz="2400" b="1" kern="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1" name="TextBox 9"/>
          <p:cNvSpPr txBox="1"/>
          <p:nvPr/>
        </p:nvSpPr>
        <p:spPr bwMode="auto">
          <a:xfrm>
            <a:off x="6026723" y="3198542"/>
            <a:ext cx="1125220" cy="460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608965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Xxl-Job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3" name="TextBox 11"/>
          <p:cNvSpPr txBox="1"/>
          <p:nvPr/>
        </p:nvSpPr>
        <p:spPr bwMode="auto">
          <a:xfrm>
            <a:off x="6020039" y="2240606"/>
            <a:ext cx="1067435" cy="460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608965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Quartz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5" name="TextBox 13"/>
          <p:cNvSpPr txBox="1"/>
          <p:nvPr/>
        </p:nvSpPr>
        <p:spPr bwMode="auto">
          <a:xfrm>
            <a:off x="6019738" y="4204387"/>
            <a:ext cx="2623185" cy="4603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 defTabSz="608965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What have we done</a:t>
            </a:r>
            <a:endParaRPr lang="en-US" altLang="zh-CN" sz="24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7" name="TextBox 15"/>
          <p:cNvSpPr txBox="1">
            <a:spLocks noChangeArrowheads="1"/>
          </p:cNvSpPr>
          <p:nvPr/>
        </p:nvSpPr>
        <p:spPr bwMode="auto">
          <a:xfrm>
            <a:off x="5159610" y="1205474"/>
            <a:ext cx="639919" cy="58464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defTabSz="608965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01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8" name="TextBox 16"/>
          <p:cNvSpPr txBox="1">
            <a:spLocks noChangeArrowheads="1"/>
          </p:cNvSpPr>
          <p:nvPr/>
        </p:nvSpPr>
        <p:spPr bwMode="auto">
          <a:xfrm>
            <a:off x="5156973" y="2197112"/>
            <a:ext cx="639919" cy="58464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defTabSz="608965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02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5159610" y="3137269"/>
            <a:ext cx="639919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defTabSz="608965"/>
            <a:r>
              <a:rPr lang="en-US" altLang="zh-CN" sz="32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03</a:t>
            </a:r>
            <a:endParaRPr lang="zh-CN" altLang="en-US" sz="3200" b="1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5156879" y="4131048"/>
            <a:ext cx="639919" cy="5835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defTabSz="608965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04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5189" y="-872266"/>
            <a:ext cx="5306360" cy="5353027"/>
          </a:xfrm>
          <a:prstGeom prst="rect">
            <a:avLst/>
          </a:prstGeom>
        </p:spPr>
      </p:pic>
      <p:grpSp>
        <p:nvGrpSpPr>
          <p:cNvPr id="43" name="组合 42"/>
          <p:cNvGrpSpPr/>
          <p:nvPr/>
        </p:nvGrpSpPr>
        <p:grpSpPr>
          <a:xfrm>
            <a:off x="2351658" y="2051334"/>
            <a:ext cx="2098973" cy="1266690"/>
            <a:chOff x="1894999" y="4847566"/>
            <a:chExt cx="2098973" cy="1266690"/>
          </a:xfrm>
        </p:grpSpPr>
        <p:sp>
          <p:nvSpPr>
            <p:cNvPr id="41" name="TextBox 4"/>
            <p:cNvSpPr txBox="1"/>
            <p:nvPr/>
          </p:nvSpPr>
          <p:spPr bwMode="auto">
            <a:xfrm>
              <a:off x="2101254" y="4847566"/>
              <a:ext cx="1502334" cy="91287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608965">
                <a:defRPr/>
              </a:pPr>
              <a:r>
                <a:rPr lang="zh-CN" altLang="en-US" sz="5330" kern="0" spc="-200" noProof="1">
                  <a:ln w="1905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大黑简体" panose="02010601030101010101" pitchFamily="65" charset="-122"/>
                  <a:ea typeface="方正大黑简体" panose="02010601030101010101" pitchFamily="65" charset="-122"/>
                </a:rPr>
                <a:t>目录</a:t>
              </a:r>
              <a:endParaRPr lang="zh-CN" altLang="en-US" sz="5330" kern="0" spc="-200" noProof="1">
                <a:ln w="190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方正大黑简体" panose="02010601030101010101" pitchFamily="65" charset="-122"/>
                <a:ea typeface="方正大黑简体" panose="02010601030101010101" pitchFamily="65" charset="-122"/>
              </a:endParaRPr>
            </a:p>
          </p:txBody>
        </p:sp>
        <p:sp>
          <p:nvSpPr>
            <p:cNvPr id="42" name="TextBox 5"/>
            <p:cNvSpPr txBox="1">
              <a:spLocks noChangeArrowheads="1"/>
            </p:cNvSpPr>
            <p:nvPr/>
          </p:nvSpPr>
          <p:spPr bwMode="auto">
            <a:xfrm>
              <a:off x="1894999" y="5611683"/>
              <a:ext cx="2098973" cy="50257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>
              <a:spAutoFit/>
            </a:bodyPr>
            <a:lstStyle/>
            <a:p>
              <a:pPr algn="ctr" defTabSz="608965"/>
              <a:r>
                <a:rPr lang="en-US" altLang="zh-CN" sz="2665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sz="2665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1" grpId="0"/>
      <p:bldP spid="33" grpId="0"/>
      <p:bldP spid="35" grpId="0"/>
      <p:bldP spid="37" grpId="0"/>
      <p:bldP spid="38" grpId="0"/>
      <p:bldP spid="39" grpId="0"/>
      <p:bldP spid="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57372" y="-33011"/>
            <a:ext cx="1450495" cy="1463251"/>
          </a:xfrm>
          <a:prstGeom prst="rect">
            <a:avLst/>
          </a:prstGeom>
        </p:spPr>
      </p:pic>
      <p:sp>
        <p:nvSpPr>
          <p:cNvPr id="41" name="矩形 40"/>
          <p:cNvSpPr/>
          <p:nvPr/>
        </p:nvSpPr>
        <p:spPr>
          <a:xfrm>
            <a:off x="838200" y="443230"/>
            <a:ext cx="4823460" cy="583565"/>
          </a:xfrm>
          <a:prstGeom prst="rect">
            <a:avLst/>
          </a:prstGeom>
        </p:spPr>
        <p:txBody>
          <a:bodyPr vert="horz" wrap="square">
            <a:spAutoFit/>
          </a:bodyPr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What have we done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8655" y="5514340"/>
            <a:ext cx="10766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监控告警：每日发送</a:t>
            </a:r>
            <a:r>
              <a:rPr lang="en-US" altLang="zh-CN"/>
              <a:t>N</a:t>
            </a:r>
            <a:r>
              <a:rPr lang="zh-CN" altLang="en-US"/>
              <a:t>次，失败超过</a:t>
            </a:r>
            <a:r>
              <a:rPr lang="en-US" altLang="zh-CN"/>
              <a:t>N</a:t>
            </a:r>
            <a:r>
              <a:rPr lang="zh-CN" altLang="en-US"/>
              <a:t>次不发送，失败次数根据调度日志计算。（</a:t>
            </a:r>
            <a:r>
              <a:rPr lang="en-US"/>
              <a:t>N-</a:t>
            </a:r>
            <a:r>
              <a:rPr lang="zh-CN" altLang="en-US"/>
              <a:t>调度中心可配置）</a:t>
            </a:r>
            <a:endParaRPr lang="zh-CN" altLang="en-US"/>
          </a:p>
        </p:txBody>
      </p:sp>
      <p:pic>
        <p:nvPicPr>
          <p:cNvPr id="7" name="内容占位符 6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3750" y="1330325"/>
            <a:ext cx="10515600" cy="3879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" y="-11139"/>
            <a:ext cx="12192000" cy="6857845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>
            <a:off x="210854" y="-1693057"/>
            <a:ext cx="12973050" cy="7541407"/>
            <a:chOff x="1438474" y="-1669588"/>
            <a:chExt cx="11797424" cy="6858000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8474" y="-1669588"/>
              <a:ext cx="11797424" cy="6858000"/>
            </a:xfrm>
            <a:prstGeom prst="rect">
              <a:avLst/>
            </a:prstGeom>
          </p:spPr>
        </p:pic>
        <p:sp>
          <p:nvSpPr>
            <p:cNvPr id="14" name="流程图: 摘录 13"/>
            <p:cNvSpPr/>
            <p:nvPr/>
          </p:nvSpPr>
          <p:spPr>
            <a:xfrm rot="1349345">
              <a:off x="9470807" y="1141215"/>
              <a:ext cx="3728726" cy="2803981"/>
            </a:xfrm>
            <a:prstGeom prst="flowChartExtra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流程图: 摘录 31"/>
            <p:cNvSpPr/>
            <p:nvPr/>
          </p:nvSpPr>
          <p:spPr>
            <a:xfrm rot="20327045">
              <a:off x="5065833" y="89315"/>
              <a:ext cx="1901981" cy="1430279"/>
            </a:xfrm>
            <a:prstGeom prst="flowChartExtra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123991" y="3540893"/>
            <a:ext cx="6801862" cy="132343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000" spc="600" dirty="0">
                <a:solidFill>
                  <a:srgbClr val="00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感谢您的欣赏</a:t>
            </a:r>
            <a:endParaRPr kumimoji="0" lang="zh-CN" altLang="en-US" sz="8000" b="0" i="0" u="none" strike="noStrike" kern="1200" cap="none" spc="6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方正清刻本悦宋简体" panose="02000000000000000000" pitchFamily="2" charset="-122"/>
              <a:ea typeface="方正清刻本悦宋简体" panose="02000000000000000000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914348" y="4931021"/>
            <a:ext cx="7334444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300" normalizeH="0" baseline="0" noProof="0" dirty="0">
                <a:ln>
                  <a:noFill/>
                </a:ln>
                <a:solidFill>
                  <a:srgbClr val="222B15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  <a:t>THANKS</a:t>
            </a:r>
            <a:endParaRPr kumimoji="0" lang="en-US" altLang="zh-CN" sz="3200" b="0" i="0" u="none" strike="noStrike" kern="1200" cap="none" spc="300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986909" y="4894431"/>
            <a:ext cx="7141091" cy="0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sp>
        <p:nvSpPr>
          <p:cNvPr id="23" name="TextBox 4"/>
          <p:cNvSpPr txBox="1"/>
          <p:nvPr/>
        </p:nvSpPr>
        <p:spPr bwMode="auto">
          <a:xfrm>
            <a:off x="4985608" y="1465630"/>
            <a:ext cx="1724660" cy="911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608965">
              <a:defRPr/>
            </a:pPr>
            <a:r>
              <a:rPr lang="en-US" altLang="zh-CN" sz="5330" kern="0" spc="-200" noProof="1">
                <a:ln w="190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大黑简体" panose="02010601030101010101" pitchFamily="65" charset="-122"/>
                <a:ea typeface="方正大黑简体" panose="02010601030101010101" pitchFamily="65" charset="-122"/>
              </a:rPr>
              <a:t>Timer</a:t>
            </a:r>
            <a:endParaRPr lang="en-US" altLang="zh-CN" sz="5330" kern="0" spc="-200" noProof="1">
              <a:ln w="1905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大黑简体" panose="02010601030101010101" pitchFamily="65" charset="-122"/>
              <a:ea typeface="方正大黑简体" panose="02010601030101010101" pitchFamily="65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5899915" y="501371"/>
            <a:ext cx="7775420" cy="550120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98245" y="2887980"/>
            <a:ext cx="551180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imer是Java中Util包提供的定时器类。简单来说，它能让程序在指定的时间开始执行某些特定功能，也能让特定功能按照指定的周期循环执行。TimerTask是一个实现了Runnable接口的抽象类，代表一个可以被Timer执行的任务。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838200" y="443131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rgbClr val="222B15"/>
                </a:solidFill>
                <a:effectLst/>
                <a:uLnTx/>
                <a:uFillTx/>
                <a:ea typeface="方正清刻本悦宋简体" panose="02000000000000000000" pitchFamily="2" charset="-122"/>
              </a:rPr>
              <a:t>Timer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1040" y="5233035"/>
            <a:ext cx="4057650" cy="6407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5930" y="1539875"/>
            <a:ext cx="4547870" cy="2331720"/>
          </a:xfrm>
          <a:prstGeom prst="rect">
            <a:avLst/>
          </a:prstGeom>
        </p:spPr>
      </p:pic>
      <p:pic>
        <p:nvPicPr>
          <p:cNvPr id="10" name="内容占位符 9"/>
          <p:cNvPicPr>
            <a:picLocks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99110" y="1539875"/>
            <a:ext cx="5591175" cy="4333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grpSp>
        <p:nvGrpSpPr>
          <p:cNvPr id="15" name="5"/>
          <p:cNvGrpSpPr/>
          <p:nvPr>
            <p:custDataLst>
              <p:tags r:id="rId2"/>
            </p:custDataLst>
          </p:nvPr>
        </p:nvGrpSpPr>
        <p:grpSpPr>
          <a:xfrm>
            <a:off x="1275503" y="1513511"/>
            <a:ext cx="5663228" cy="1114219"/>
            <a:chOff x="1612348" y="1192995"/>
            <a:chExt cx="5663228" cy="1114219"/>
          </a:xfrm>
        </p:grpSpPr>
        <p:grpSp>
          <p:nvGrpSpPr>
            <p:cNvPr id="18" name="Group 1"/>
            <p:cNvGrpSpPr/>
            <p:nvPr/>
          </p:nvGrpSpPr>
          <p:grpSpPr>
            <a:xfrm>
              <a:off x="2286964" y="1421949"/>
              <a:ext cx="4988612" cy="885265"/>
              <a:chOff x="1720052" y="1613796"/>
              <a:chExt cx="4988612" cy="885265"/>
            </a:xfrm>
          </p:grpSpPr>
          <p:sp>
            <p:nvSpPr>
              <p:cNvPr id="20" name="TextBox 18"/>
              <p:cNvSpPr txBox="1"/>
              <p:nvPr/>
            </p:nvSpPr>
            <p:spPr>
              <a:xfrm>
                <a:off x="1753998" y="1613796"/>
                <a:ext cx="1077218" cy="323165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/>
              </a:bodyPr>
              <a:lstStyle/>
              <a:p>
                <a:pPr>
                  <a:defRPr/>
                </a:pP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Hei-B01S" panose="02010601030101010101" pitchFamily="2" charset="-122"/>
                    <a:sym typeface="FZHei-B01S" panose="02010601030101010101" pitchFamily="2" charset="-122"/>
                  </a:rPr>
                  <a:t>Thread</a:t>
                </a:r>
                <a:endPara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1" name="TextBox 19"/>
              <p:cNvSpPr txBox="1"/>
              <p:nvPr/>
            </p:nvSpPr>
            <p:spPr>
              <a:xfrm>
                <a:off x="1720052" y="2043102"/>
                <a:ext cx="4988612" cy="455959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Autofit/>
              </a:bodyPr>
              <a:lstStyle/>
              <a:p>
                <a:pPr lvl="0">
                  <a:lnSpc>
                    <a:spcPts val="2000"/>
                  </a:lnSpc>
                  <a:defRPr/>
                </a:pP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sym typeface="FZHei-B01S" panose="02010601030101010101" pitchFamily="2" charset="-122"/>
                  </a:rPr>
                  <a:t>Timer在执行所有定时任务时只会创建一个线程。如果某个任务的执行时间过长，那么将破坏其他TimerTask的定时精确性。</a:t>
                </a:r>
                <a:endPara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9" name="TextBox 20"/>
            <p:cNvSpPr txBox="1"/>
            <p:nvPr/>
          </p:nvSpPr>
          <p:spPr>
            <a:xfrm>
              <a:off x="1612348" y="1192995"/>
              <a:ext cx="753411" cy="747792"/>
            </a:xfrm>
            <a:prstGeom prst="rect">
              <a:avLst/>
            </a:prstGeom>
          </p:spPr>
          <p:txBody>
            <a:bodyPr wrap="none" lIns="0" tIns="0" rIns="0" bIns="0" anchor="b">
              <a:normAutofit/>
            </a:bodyPr>
            <a:lstStyle/>
            <a:p>
              <a:pPr marL="0" marR="0" lvl="0" indent="0" algn="l" defTabSz="12185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01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2" name="4"/>
          <p:cNvGrpSpPr/>
          <p:nvPr>
            <p:custDataLst>
              <p:tags r:id="rId3"/>
            </p:custDataLst>
          </p:nvPr>
        </p:nvGrpSpPr>
        <p:grpSpPr>
          <a:xfrm>
            <a:off x="1267690" y="2805533"/>
            <a:ext cx="5721213" cy="925891"/>
            <a:chOff x="1600638" y="2403829"/>
            <a:chExt cx="5721213" cy="925891"/>
          </a:xfrm>
        </p:grpSpPr>
        <p:grpSp>
          <p:nvGrpSpPr>
            <p:cNvPr id="23" name="Group 38"/>
            <p:cNvGrpSpPr/>
            <p:nvPr/>
          </p:nvGrpSpPr>
          <p:grpSpPr>
            <a:xfrm>
              <a:off x="2333238" y="2569832"/>
              <a:ext cx="4988613" cy="759888"/>
              <a:chOff x="1766326" y="2642949"/>
              <a:chExt cx="4988613" cy="759888"/>
            </a:xfrm>
          </p:grpSpPr>
          <p:sp>
            <p:nvSpPr>
              <p:cNvPr id="25" name="TextBox 22"/>
              <p:cNvSpPr txBox="1"/>
              <p:nvPr/>
            </p:nvSpPr>
            <p:spPr>
              <a:xfrm>
                <a:off x="1766326" y="2642949"/>
                <a:ext cx="1077218" cy="323165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/>
              </a:bodyPr>
              <a:lstStyle/>
              <a:p>
                <a:pPr>
                  <a:defRPr/>
                </a:pP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Hei-B01S" panose="02010601030101010101" pitchFamily="2" charset="-122"/>
                    <a:sym typeface="FZHei-B01S" panose="02010601030101010101" pitchFamily="2" charset="-122"/>
                  </a:rPr>
                  <a:t>Exception</a:t>
                </a:r>
                <a:endPara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26" name="TextBox 23"/>
              <p:cNvSpPr txBox="1"/>
              <p:nvPr/>
            </p:nvSpPr>
            <p:spPr>
              <a:xfrm>
                <a:off x="1766327" y="2946878"/>
                <a:ext cx="4988612" cy="455959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Autofit/>
              </a:bodyPr>
              <a:lstStyle/>
              <a:p>
                <a:pPr lvl="0">
                  <a:lnSpc>
                    <a:spcPts val="2000"/>
                  </a:lnSpc>
                  <a:defRPr/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sym typeface="FZHei-B01S" panose="02010601030101010101" pitchFamily="2" charset="-122"/>
                  </a:rPr>
                  <a:t>如果TimerTask抛出一个未检查的异常，将导致其终止定时线程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sym typeface="FZHei-B01S" panose="02010601030101010101" pitchFamily="2" charset="-122"/>
                  </a:rPr>
                  <a:t>,  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sym typeface="FZHei-B01S" panose="02010601030101010101" pitchFamily="2" charset="-122"/>
                  </a:rPr>
                  <a:t>全挂了</a:t>
                </a: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1600638" y="2403829"/>
              <a:ext cx="852798" cy="700031"/>
            </a:xfrm>
            <a:prstGeom prst="rect">
              <a:avLst/>
            </a:prstGeom>
          </p:spPr>
          <p:txBody>
            <a:bodyPr wrap="none" lIns="0" tIns="0" rIns="0" bIns="0" anchor="b">
              <a:normAutofit/>
            </a:bodyPr>
            <a:lstStyle/>
            <a:p>
              <a:pPr marL="0" marR="0" lvl="0" indent="0" algn="l" defTabSz="12185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7" name="3"/>
          <p:cNvGrpSpPr/>
          <p:nvPr>
            <p:custDataLst>
              <p:tags r:id="rId4"/>
            </p:custDataLst>
          </p:nvPr>
        </p:nvGrpSpPr>
        <p:grpSpPr>
          <a:xfrm>
            <a:off x="1275942" y="4081611"/>
            <a:ext cx="5664073" cy="824111"/>
            <a:chOff x="1643225" y="3653492"/>
            <a:chExt cx="5664073" cy="824111"/>
          </a:xfrm>
        </p:grpSpPr>
        <p:grpSp>
          <p:nvGrpSpPr>
            <p:cNvPr id="28" name="Group 39"/>
            <p:cNvGrpSpPr/>
            <p:nvPr/>
          </p:nvGrpSpPr>
          <p:grpSpPr>
            <a:xfrm>
              <a:off x="2318686" y="3698665"/>
              <a:ext cx="4988612" cy="778938"/>
              <a:chOff x="1751774" y="3745405"/>
              <a:chExt cx="4988612" cy="778938"/>
            </a:xfrm>
          </p:grpSpPr>
          <p:sp>
            <p:nvSpPr>
              <p:cNvPr id="30" name="TextBox 26"/>
              <p:cNvSpPr txBox="1"/>
              <p:nvPr/>
            </p:nvSpPr>
            <p:spPr>
              <a:xfrm>
                <a:off x="1784793" y="3745405"/>
                <a:ext cx="1077218" cy="323165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/>
              </a:bodyPr>
              <a:lstStyle/>
              <a:p>
                <a:pPr>
                  <a:defRPr/>
                </a:pP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Hei-B01S" panose="02010601030101010101" pitchFamily="2" charset="-122"/>
                    <a:sym typeface="FZHei-B01S" panose="02010601030101010101" pitchFamily="2" charset="-122"/>
                  </a:rPr>
                  <a:t>Corn</a:t>
                </a:r>
                <a:endPara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1" name="TextBox 27"/>
              <p:cNvSpPr txBox="1"/>
              <p:nvPr/>
            </p:nvSpPr>
            <p:spPr>
              <a:xfrm>
                <a:off x="1751774" y="4068384"/>
                <a:ext cx="4988612" cy="455959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Autofit/>
              </a:bodyPr>
              <a:lstStyle/>
              <a:p>
                <a:pPr lvl="0">
                  <a:lnSpc>
                    <a:spcPts val="2000"/>
                  </a:lnSpc>
                  <a:defRPr/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sym typeface="FZHei-B01S" panose="02010601030101010101" pitchFamily="2" charset="-122"/>
                  </a:rPr>
                  <a:t>不支持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sym typeface="FZHei-B01S" panose="02010601030101010101" pitchFamily="2" charset="-122"/>
                  </a:rPr>
                  <a:t>corn 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sym typeface="FZHei-B01S" panose="02010601030101010101" pitchFamily="2" charset="-122"/>
                  </a:rPr>
                  <a:t>表达式，应对复杂调度需求能力很弱</a:t>
                </a: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1643225" y="3653492"/>
              <a:ext cx="876843" cy="523343"/>
            </a:xfrm>
            <a:prstGeom prst="rect">
              <a:avLst/>
            </a:prstGeom>
          </p:spPr>
          <p:txBody>
            <a:bodyPr wrap="none" lIns="0" tIns="0" rIns="0" bIns="0" anchor="b">
              <a:noAutofit/>
            </a:bodyPr>
            <a:lstStyle/>
            <a:p>
              <a:pPr marL="0" marR="0" lvl="0" indent="0" algn="l" defTabSz="12185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2" name="2"/>
          <p:cNvGrpSpPr/>
          <p:nvPr>
            <p:custDataLst>
              <p:tags r:id="rId5"/>
            </p:custDataLst>
          </p:nvPr>
        </p:nvGrpSpPr>
        <p:grpSpPr>
          <a:xfrm>
            <a:off x="1275422" y="5036938"/>
            <a:ext cx="5651258" cy="941807"/>
            <a:chOff x="1658265" y="4693839"/>
            <a:chExt cx="5651258" cy="941807"/>
          </a:xfrm>
        </p:grpSpPr>
        <p:grpSp>
          <p:nvGrpSpPr>
            <p:cNvPr id="33" name="Group 40"/>
            <p:cNvGrpSpPr/>
            <p:nvPr/>
          </p:nvGrpSpPr>
          <p:grpSpPr>
            <a:xfrm>
              <a:off x="2320910" y="4865598"/>
              <a:ext cx="4988613" cy="770048"/>
              <a:chOff x="1753998" y="4870416"/>
              <a:chExt cx="4988613" cy="770048"/>
            </a:xfrm>
          </p:grpSpPr>
          <p:sp>
            <p:nvSpPr>
              <p:cNvPr id="35" name="TextBox 30"/>
              <p:cNvSpPr txBox="1"/>
              <p:nvPr/>
            </p:nvSpPr>
            <p:spPr>
              <a:xfrm>
                <a:off x="1753998" y="4870416"/>
                <a:ext cx="1077218" cy="323165"/>
              </a:xfrm>
              <a:prstGeom prst="rect">
                <a:avLst/>
              </a:prstGeom>
            </p:spPr>
            <p:txBody>
              <a:bodyPr wrap="none" lIns="0" tIns="0" rIns="0" bIns="0" anchor="ctr" anchorCtr="0">
                <a:normAutofit/>
              </a:bodyPr>
              <a:lstStyle/>
              <a:p>
                <a:pPr algn="l">
                  <a:defRPr/>
                </a:pP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Hei-B01S" panose="02010601030101010101" pitchFamily="2" charset="-122"/>
                    <a:sym typeface="FZHei-B01S" panose="02010601030101010101" pitchFamily="2" charset="-122"/>
                  </a:rPr>
                  <a:t>D</a:t>
                </a:r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Hei-B01S" panose="02010601030101010101" pitchFamily="2" charset="-122"/>
                    <a:sym typeface="FZHei-B01S" panose="02010601030101010101" pitchFamily="2" charset="-122"/>
                  </a:rPr>
                  <a:t>istributed </a:t>
                </a: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FZHei-B01S" panose="02010601030101010101" pitchFamily="2" charset="-122"/>
                    <a:sym typeface="FZHei-B01S" panose="02010601030101010101" pitchFamily="2" charset="-122"/>
                  </a:rPr>
                  <a:t>system</a:t>
                </a:r>
                <a:endPara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FZHei-B01S" panose="02010601030101010101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6" name="TextBox 31"/>
              <p:cNvSpPr txBox="1"/>
              <p:nvPr/>
            </p:nvSpPr>
            <p:spPr>
              <a:xfrm>
                <a:off x="1753999" y="5184505"/>
                <a:ext cx="4988612" cy="455959"/>
              </a:xfrm>
              <a:prstGeom prst="rect">
                <a:avLst/>
              </a:prstGeom>
            </p:spPr>
            <p:txBody>
              <a:bodyPr wrap="square" lIns="0" tIns="0" rIns="0" bIns="0" anchor="ctr" anchorCtr="0">
                <a:normAutofit/>
              </a:bodyPr>
              <a:lstStyle/>
              <a:p>
                <a:pPr lvl="0">
                  <a:lnSpc>
                    <a:spcPts val="2000"/>
                  </a:lnSpc>
                  <a:defRPr/>
                </a:pP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sym typeface="FZHei-B01S" panose="02010601030101010101" pitchFamily="2" charset="-122"/>
                  </a:rPr>
                  <a:t>  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  <a:sym typeface="FZHei-B01S" panose="02010601030101010101" pitchFamily="2" charset="-122"/>
                  </a:rPr>
                  <a:t>不支持分布式</a:t>
                </a: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34" name="TextBox 32"/>
            <p:cNvSpPr txBox="1"/>
            <p:nvPr/>
          </p:nvSpPr>
          <p:spPr>
            <a:xfrm>
              <a:off x="1658265" y="4693839"/>
              <a:ext cx="851195" cy="668002"/>
            </a:xfrm>
            <a:prstGeom prst="rect">
              <a:avLst/>
            </a:prstGeom>
          </p:spPr>
          <p:txBody>
            <a:bodyPr wrap="none" lIns="0" tIns="0" rIns="0" bIns="0" anchor="b">
              <a:normAutofit/>
            </a:bodyPr>
            <a:lstStyle/>
            <a:p>
              <a:pPr marL="0" marR="0" lvl="0" indent="0" algn="l" defTabSz="1218565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7" name="1"/>
          <p:cNvGrpSpPr/>
          <p:nvPr>
            <p:custDataLst>
              <p:tags r:id="rId6"/>
            </p:custDataLst>
          </p:nvPr>
        </p:nvGrpSpPr>
        <p:grpSpPr>
          <a:xfrm>
            <a:off x="7298170" y="1328847"/>
            <a:ext cx="4446896" cy="4442405"/>
            <a:chOff x="6996112" y="1488143"/>
            <a:chExt cx="4446896" cy="4442405"/>
          </a:xfrm>
        </p:grpSpPr>
        <p:grpSp>
          <p:nvGrpSpPr>
            <p:cNvPr id="38" name="Group 3"/>
            <p:cNvGrpSpPr/>
            <p:nvPr/>
          </p:nvGrpSpPr>
          <p:grpSpPr>
            <a:xfrm>
              <a:off x="7248141" y="2100995"/>
              <a:ext cx="2426727" cy="2426723"/>
              <a:chOff x="953424" y="1486519"/>
              <a:chExt cx="2228412" cy="2228408"/>
            </a:xfrm>
          </p:grpSpPr>
          <p:sp>
            <p:nvSpPr>
              <p:cNvPr id="55" name="Freeform: Shape 4"/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gradFill>
                <a:gsLst>
                  <a:gs pos="0">
                    <a:srgbClr val="8C5CA3"/>
                  </a:gs>
                  <a:gs pos="100000">
                    <a:srgbClr val="CFB8D6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56" name="Oval 5"/>
              <p:cNvSpPr/>
              <p:nvPr/>
            </p:nvSpPr>
            <p:spPr>
              <a:xfrm>
                <a:off x="1376346" y="1909439"/>
                <a:ext cx="1382568" cy="1382568"/>
              </a:xfrm>
              <a:prstGeom prst="ellipse">
                <a:avLst/>
              </a:prstGeom>
              <a:solidFill>
                <a:srgbClr val="8C5CA3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39" name="Group 6"/>
            <p:cNvGrpSpPr/>
            <p:nvPr/>
          </p:nvGrpSpPr>
          <p:grpSpPr>
            <a:xfrm>
              <a:off x="9244320" y="3356910"/>
              <a:ext cx="2061905" cy="2061901"/>
              <a:chOff x="953424" y="1486519"/>
              <a:chExt cx="2228412" cy="2228408"/>
            </a:xfrm>
          </p:grpSpPr>
          <p:sp>
            <p:nvSpPr>
              <p:cNvPr id="53" name="Freeform: Shape 7"/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solidFill>
                <a:srgbClr val="F4BA1C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54" name="Oval 8"/>
              <p:cNvSpPr/>
              <p:nvPr/>
            </p:nvSpPr>
            <p:spPr>
              <a:xfrm>
                <a:off x="1335155" y="1868251"/>
                <a:ext cx="1464952" cy="1464946"/>
              </a:xfrm>
              <a:prstGeom prst="ellipse">
                <a:avLst/>
              </a:prstGeom>
              <a:solidFill>
                <a:srgbClr val="F4BA1C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40" name="Group 9"/>
            <p:cNvGrpSpPr/>
            <p:nvPr/>
          </p:nvGrpSpPr>
          <p:grpSpPr>
            <a:xfrm>
              <a:off x="7689088" y="4356649"/>
              <a:ext cx="1573901" cy="1573899"/>
              <a:chOff x="953424" y="1486519"/>
              <a:chExt cx="2228412" cy="2228408"/>
            </a:xfrm>
            <a:solidFill>
              <a:srgbClr val="FF3F3F"/>
            </a:solidFill>
          </p:grpSpPr>
          <p:sp>
            <p:nvSpPr>
              <p:cNvPr id="51" name="Freeform: Shape 10"/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gradFill>
                <a:gsLst>
                  <a:gs pos="14000">
                    <a:srgbClr val="6AB833"/>
                  </a:gs>
                  <a:gs pos="100000">
                    <a:srgbClr val="F5D154"/>
                  </a:gs>
                </a:gsLst>
                <a:lin ang="2700000" scaled="1"/>
              </a:gra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52" name="Oval 11"/>
              <p:cNvSpPr/>
              <p:nvPr/>
            </p:nvSpPr>
            <p:spPr>
              <a:xfrm>
                <a:off x="1376346" y="1909439"/>
                <a:ext cx="1382568" cy="1382568"/>
              </a:xfrm>
              <a:prstGeom prst="ellipse">
                <a:avLst/>
              </a:prstGeom>
              <a:solidFill>
                <a:srgbClr val="6AB833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41" name="Group 12"/>
            <p:cNvGrpSpPr/>
            <p:nvPr/>
          </p:nvGrpSpPr>
          <p:grpSpPr>
            <a:xfrm>
              <a:off x="9271412" y="1642285"/>
              <a:ext cx="1539253" cy="1539251"/>
              <a:chOff x="953424" y="1486519"/>
              <a:chExt cx="2228412" cy="2228408"/>
            </a:xfrm>
            <a:solidFill>
              <a:srgbClr val="FFC000"/>
            </a:solidFill>
          </p:grpSpPr>
          <p:sp>
            <p:nvSpPr>
              <p:cNvPr id="49" name="Freeform: Shape 13"/>
              <p:cNvSpPr/>
              <p:nvPr/>
            </p:nvSpPr>
            <p:spPr>
              <a:xfrm>
                <a:off x="953424" y="1486519"/>
                <a:ext cx="2228412" cy="2228408"/>
              </a:xfrm>
              <a:custGeom>
                <a:avLst/>
                <a:gdLst>
                  <a:gd name="connsiteX0" fmla="*/ 1124074 w 1583637"/>
                  <a:gd name="connsiteY0" fmla="*/ 252493 h 1583637"/>
                  <a:gd name="connsiteX1" fmla="*/ 1247256 w 1583637"/>
                  <a:gd name="connsiteY1" fmla="*/ 149126 h 1583637"/>
                  <a:gd name="connsiteX2" fmla="*/ 1345663 w 1583637"/>
                  <a:gd name="connsiteY2" fmla="*/ 231701 h 1583637"/>
                  <a:gd name="connsiteX3" fmla="*/ 1265256 w 1583637"/>
                  <a:gd name="connsiteY3" fmla="*/ 370961 h 1583637"/>
                  <a:gd name="connsiteX4" fmla="*/ 1393012 w 1583637"/>
                  <a:gd name="connsiteY4" fmla="*/ 592241 h 1583637"/>
                  <a:gd name="connsiteX5" fmla="*/ 1553818 w 1583637"/>
                  <a:gd name="connsiteY5" fmla="*/ 592237 h 1583637"/>
                  <a:gd name="connsiteX6" fmla="*/ 1576125 w 1583637"/>
                  <a:gd name="connsiteY6" fmla="*/ 718748 h 1583637"/>
                  <a:gd name="connsiteX7" fmla="*/ 1425015 w 1583637"/>
                  <a:gd name="connsiteY7" fmla="*/ 773743 h 1583637"/>
                  <a:gd name="connsiteX8" fmla="*/ 1380646 w 1583637"/>
                  <a:gd name="connsiteY8" fmla="*/ 1025372 h 1583637"/>
                  <a:gd name="connsiteX9" fmla="*/ 1503833 w 1583637"/>
                  <a:gd name="connsiteY9" fmla="*/ 1128733 h 1583637"/>
                  <a:gd name="connsiteX10" fmla="*/ 1439602 w 1583637"/>
                  <a:gd name="connsiteY10" fmla="*/ 1239984 h 1583637"/>
                  <a:gd name="connsiteX11" fmla="*/ 1288495 w 1583637"/>
                  <a:gd name="connsiteY11" fmla="*/ 1184982 h 1583637"/>
                  <a:gd name="connsiteX12" fmla="*/ 1092761 w 1583637"/>
                  <a:gd name="connsiteY12" fmla="*/ 1349222 h 1583637"/>
                  <a:gd name="connsiteX13" fmla="*/ 1120689 w 1583637"/>
                  <a:gd name="connsiteY13" fmla="*/ 1507584 h 1583637"/>
                  <a:gd name="connsiteX14" fmla="*/ 999974 w 1583637"/>
                  <a:gd name="connsiteY14" fmla="*/ 1551521 h 1583637"/>
                  <a:gd name="connsiteX15" fmla="*/ 919574 w 1583637"/>
                  <a:gd name="connsiteY15" fmla="*/ 1412257 h 1583637"/>
                  <a:gd name="connsiteX16" fmla="*/ 664062 w 1583637"/>
                  <a:gd name="connsiteY16" fmla="*/ 1412257 h 1583637"/>
                  <a:gd name="connsiteX17" fmla="*/ 583663 w 1583637"/>
                  <a:gd name="connsiteY17" fmla="*/ 1551521 h 1583637"/>
                  <a:gd name="connsiteX18" fmla="*/ 462948 w 1583637"/>
                  <a:gd name="connsiteY18" fmla="*/ 1507584 h 1583637"/>
                  <a:gd name="connsiteX19" fmla="*/ 490876 w 1583637"/>
                  <a:gd name="connsiteY19" fmla="*/ 1349222 h 1583637"/>
                  <a:gd name="connsiteX20" fmla="*/ 295142 w 1583637"/>
                  <a:gd name="connsiteY20" fmla="*/ 1184981 h 1583637"/>
                  <a:gd name="connsiteX21" fmla="*/ 144035 w 1583637"/>
                  <a:gd name="connsiteY21" fmla="*/ 1239984 h 1583637"/>
                  <a:gd name="connsiteX22" fmla="*/ 79804 w 1583637"/>
                  <a:gd name="connsiteY22" fmla="*/ 1128733 h 1583637"/>
                  <a:gd name="connsiteX23" fmla="*/ 202991 w 1583637"/>
                  <a:gd name="connsiteY23" fmla="*/ 1025372 h 1583637"/>
                  <a:gd name="connsiteX24" fmla="*/ 158622 w 1583637"/>
                  <a:gd name="connsiteY24" fmla="*/ 773743 h 1583637"/>
                  <a:gd name="connsiteX25" fmla="*/ 7512 w 1583637"/>
                  <a:gd name="connsiteY25" fmla="*/ 718748 h 1583637"/>
                  <a:gd name="connsiteX26" fmla="*/ 29819 w 1583637"/>
                  <a:gd name="connsiteY26" fmla="*/ 592237 h 1583637"/>
                  <a:gd name="connsiteX27" fmla="*/ 190625 w 1583637"/>
                  <a:gd name="connsiteY27" fmla="*/ 592241 h 1583637"/>
                  <a:gd name="connsiteX28" fmla="*/ 318381 w 1583637"/>
                  <a:gd name="connsiteY28" fmla="*/ 370961 h 1583637"/>
                  <a:gd name="connsiteX29" fmla="*/ 237974 w 1583637"/>
                  <a:gd name="connsiteY29" fmla="*/ 231701 h 1583637"/>
                  <a:gd name="connsiteX30" fmla="*/ 336381 w 1583637"/>
                  <a:gd name="connsiteY30" fmla="*/ 149126 h 1583637"/>
                  <a:gd name="connsiteX31" fmla="*/ 459563 w 1583637"/>
                  <a:gd name="connsiteY31" fmla="*/ 252493 h 1583637"/>
                  <a:gd name="connsiteX32" fmla="*/ 699666 w 1583637"/>
                  <a:gd name="connsiteY32" fmla="*/ 165103 h 1583637"/>
                  <a:gd name="connsiteX33" fmla="*/ 727586 w 1583637"/>
                  <a:gd name="connsiteY33" fmla="*/ 6739 h 1583637"/>
                  <a:gd name="connsiteX34" fmla="*/ 856051 w 1583637"/>
                  <a:gd name="connsiteY34" fmla="*/ 6739 h 1583637"/>
                  <a:gd name="connsiteX35" fmla="*/ 883970 w 1583637"/>
                  <a:gd name="connsiteY35" fmla="*/ 165102 h 1583637"/>
                  <a:gd name="connsiteX36" fmla="*/ 1124073 w 1583637"/>
                  <a:gd name="connsiteY36" fmla="*/ 252493 h 1583637"/>
                  <a:gd name="connsiteX37" fmla="*/ 1124074 w 1583637"/>
                  <a:gd name="connsiteY37" fmla="*/ 252493 h 1583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83637" h="1583637">
                    <a:moveTo>
                      <a:pt x="1124074" y="252493"/>
                    </a:moveTo>
                    <a:lnTo>
                      <a:pt x="1247256" y="149126"/>
                    </a:lnTo>
                    <a:lnTo>
                      <a:pt x="1345663" y="231701"/>
                    </a:lnTo>
                    <a:lnTo>
                      <a:pt x="1265256" y="370961"/>
                    </a:lnTo>
                    <a:cubicBezTo>
                      <a:pt x="1322430" y="435278"/>
                      <a:pt x="1365899" y="510569"/>
                      <a:pt x="1393012" y="592241"/>
                    </a:cubicBezTo>
                    <a:lnTo>
                      <a:pt x="1553818" y="592237"/>
                    </a:lnTo>
                    <a:lnTo>
                      <a:pt x="1576125" y="718748"/>
                    </a:lnTo>
                    <a:lnTo>
                      <a:pt x="1425015" y="773743"/>
                    </a:lnTo>
                    <a:cubicBezTo>
                      <a:pt x="1427471" y="859762"/>
                      <a:pt x="1412374" y="945380"/>
                      <a:pt x="1380646" y="1025372"/>
                    </a:cubicBezTo>
                    <a:lnTo>
                      <a:pt x="1503833" y="1128733"/>
                    </a:lnTo>
                    <a:lnTo>
                      <a:pt x="1439602" y="1239984"/>
                    </a:lnTo>
                    <a:lnTo>
                      <a:pt x="1288495" y="1184982"/>
                    </a:lnTo>
                    <a:cubicBezTo>
                      <a:pt x="1235084" y="1252456"/>
                      <a:pt x="1168484" y="1308339"/>
                      <a:pt x="1092761" y="1349222"/>
                    </a:cubicBezTo>
                    <a:lnTo>
                      <a:pt x="1120689" y="1507584"/>
                    </a:lnTo>
                    <a:lnTo>
                      <a:pt x="999974" y="1551521"/>
                    </a:lnTo>
                    <a:lnTo>
                      <a:pt x="919574" y="1412257"/>
                    </a:lnTo>
                    <a:cubicBezTo>
                      <a:pt x="835287" y="1429613"/>
                      <a:pt x="748348" y="1429613"/>
                      <a:pt x="664062" y="1412257"/>
                    </a:cubicBezTo>
                    <a:lnTo>
                      <a:pt x="583663" y="1551521"/>
                    </a:lnTo>
                    <a:lnTo>
                      <a:pt x="462948" y="1507584"/>
                    </a:lnTo>
                    <a:lnTo>
                      <a:pt x="490876" y="1349222"/>
                    </a:lnTo>
                    <a:cubicBezTo>
                      <a:pt x="415153" y="1308339"/>
                      <a:pt x="348553" y="1252455"/>
                      <a:pt x="295142" y="1184981"/>
                    </a:cubicBezTo>
                    <a:lnTo>
                      <a:pt x="144035" y="1239984"/>
                    </a:lnTo>
                    <a:lnTo>
                      <a:pt x="79804" y="1128733"/>
                    </a:lnTo>
                    <a:lnTo>
                      <a:pt x="202991" y="1025372"/>
                    </a:lnTo>
                    <a:cubicBezTo>
                      <a:pt x="171263" y="945380"/>
                      <a:pt x="156166" y="859762"/>
                      <a:pt x="158622" y="773743"/>
                    </a:cubicBezTo>
                    <a:lnTo>
                      <a:pt x="7512" y="718748"/>
                    </a:lnTo>
                    <a:lnTo>
                      <a:pt x="29819" y="592237"/>
                    </a:lnTo>
                    <a:lnTo>
                      <a:pt x="190625" y="592241"/>
                    </a:lnTo>
                    <a:cubicBezTo>
                      <a:pt x="217738" y="510569"/>
                      <a:pt x="261208" y="435277"/>
                      <a:pt x="318381" y="370961"/>
                    </a:cubicBezTo>
                    <a:lnTo>
                      <a:pt x="237974" y="231701"/>
                    </a:lnTo>
                    <a:lnTo>
                      <a:pt x="336381" y="149126"/>
                    </a:lnTo>
                    <a:lnTo>
                      <a:pt x="459563" y="252493"/>
                    </a:lnTo>
                    <a:cubicBezTo>
                      <a:pt x="532831" y="207356"/>
                      <a:pt x="614527" y="177621"/>
                      <a:pt x="699666" y="165103"/>
                    </a:cubicBezTo>
                    <a:lnTo>
                      <a:pt x="727586" y="6739"/>
                    </a:lnTo>
                    <a:lnTo>
                      <a:pt x="856051" y="6739"/>
                    </a:lnTo>
                    <a:lnTo>
                      <a:pt x="883970" y="165102"/>
                    </a:lnTo>
                    <a:cubicBezTo>
                      <a:pt x="969110" y="177621"/>
                      <a:pt x="1050806" y="207356"/>
                      <a:pt x="1124073" y="252493"/>
                    </a:cubicBezTo>
                    <a:lnTo>
                      <a:pt x="1124074" y="252493"/>
                    </a:lnTo>
                    <a:close/>
                  </a:path>
                </a:pathLst>
              </a:custGeom>
              <a:gradFill flip="none" rotWithShape="1">
                <a:gsLst>
                  <a:gs pos="34000">
                    <a:srgbClr val="EF8126"/>
                  </a:gs>
                  <a:gs pos="100000">
                    <a:srgbClr val="F5D154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50" name="Oval 14"/>
              <p:cNvSpPr/>
              <p:nvPr/>
            </p:nvSpPr>
            <p:spPr>
              <a:xfrm>
                <a:off x="1376346" y="1909439"/>
                <a:ext cx="1382568" cy="1382568"/>
              </a:xfrm>
              <a:prstGeom prst="ellipse">
                <a:avLst/>
              </a:prstGeom>
              <a:solidFill>
                <a:srgbClr val="EF8126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sp>
          <p:nvSpPr>
            <p:cNvPr id="42" name="Arc 15"/>
            <p:cNvSpPr/>
            <p:nvPr/>
          </p:nvSpPr>
          <p:spPr>
            <a:xfrm rot="19051047">
              <a:off x="8935351" y="1488143"/>
              <a:ext cx="2181771" cy="2181771"/>
            </a:xfrm>
            <a:prstGeom prst="arc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3" name="Arc 16"/>
            <p:cNvSpPr/>
            <p:nvPr/>
          </p:nvSpPr>
          <p:spPr>
            <a:xfrm rot="11931966">
              <a:off x="6996112" y="2327651"/>
              <a:ext cx="2181771" cy="2181771"/>
            </a:xfrm>
            <a:prstGeom prst="arc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4" name="Arc 33"/>
            <p:cNvSpPr/>
            <p:nvPr/>
          </p:nvSpPr>
          <p:spPr>
            <a:xfrm rot="5691386">
              <a:off x="9261237" y="3412073"/>
              <a:ext cx="2181771" cy="2181771"/>
            </a:xfrm>
            <a:prstGeom prst="arc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5" name="Freeform: Shape 34"/>
            <p:cNvSpPr/>
            <p:nvPr/>
          </p:nvSpPr>
          <p:spPr bwMode="auto">
            <a:xfrm>
              <a:off x="8072807" y="3008063"/>
              <a:ext cx="793791" cy="683263"/>
            </a:xfrm>
            <a:custGeom>
              <a:avLst/>
              <a:gdLst/>
              <a:ahLst/>
              <a:cxnLst>
                <a:cxn ang="0">
                  <a:pos x="73" y="47"/>
                </a:cxn>
                <a:cxn ang="0">
                  <a:pos x="67" y="53"/>
                </a:cxn>
                <a:cxn ang="0">
                  <a:pos x="46" y="53"/>
                </a:cxn>
                <a:cxn ang="0">
                  <a:pos x="48" y="60"/>
                </a:cxn>
                <a:cxn ang="0">
                  <a:pos x="46" y="63"/>
                </a:cxn>
                <a:cxn ang="0">
                  <a:pos x="26" y="63"/>
                </a:cxn>
                <a:cxn ang="0">
                  <a:pos x="24" y="60"/>
                </a:cxn>
                <a:cxn ang="0">
                  <a:pos x="26" y="53"/>
                </a:cxn>
                <a:cxn ang="0">
                  <a:pos x="6" y="53"/>
                </a:cxn>
                <a:cxn ang="0">
                  <a:pos x="0" y="47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67" y="0"/>
                </a:cxn>
                <a:cxn ang="0">
                  <a:pos x="73" y="6"/>
                </a:cxn>
                <a:cxn ang="0">
                  <a:pos x="73" y="47"/>
                </a:cxn>
                <a:cxn ang="0">
                  <a:pos x="68" y="6"/>
                </a:cxn>
                <a:cxn ang="0">
                  <a:pos x="67" y="5"/>
                </a:cxn>
                <a:cxn ang="0">
                  <a:pos x="6" y="5"/>
                </a:cxn>
                <a:cxn ang="0">
                  <a:pos x="5" y="6"/>
                </a:cxn>
                <a:cxn ang="0">
                  <a:pos x="5" y="37"/>
                </a:cxn>
                <a:cxn ang="0">
                  <a:pos x="6" y="39"/>
                </a:cxn>
                <a:cxn ang="0">
                  <a:pos x="67" y="39"/>
                </a:cxn>
                <a:cxn ang="0">
                  <a:pos x="68" y="37"/>
                </a:cxn>
                <a:cxn ang="0">
                  <a:pos x="68" y="6"/>
                </a:cxn>
              </a:cxnLst>
              <a:rect l="0" t="0" r="r" b="b"/>
              <a:pathLst>
                <a:path w="73" h="63">
                  <a:moveTo>
                    <a:pt x="73" y="47"/>
                  </a:moveTo>
                  <a:cubicBezTo>
                    <a:pt x="73" y="50"/>
                    <a:pt x="70" y="53"/>
                    <a:pt x="67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6"/>
                    <a:pt x="48" y="59"/>
                    <a:pt x="48" y="60"/>
                  </a:cubicBezTo>
                  <a:cubicBezTo>
                    <a:pt x="48" y="62"/>
                    <a:pt x="47" y="63"/>
                    <a:pt x="4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5" y="63"/>
                    <a:pt x="24" y="62"/>
                    <a:pt x="24" y="60"/>
                  </a:cubicBezTo>
                  <a:cubicBezTo>
                    <a:pt x="24" y="59"/>
                    <a:pt x="26" y="56"/>
                    <a:pt x="2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2" y="53"/>
                    <a:pt x="0" y="50"/>
                    <a:pt x="0" y="4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0" y="0"/>
                    <a:pt x="73" y="2"/>
                    <a:pt x="73" y="6"/>
                  </a:cubicBezTo>
                  <a:lnTo>
                    <a:pt x="73" y="47"/>
                  </a:lnTo>
                  <a:close/>
                  <a:moveTo>
                    <a:pt x="68" y="6"/>
                  </a:moveTo>
                  <a:cubicBezTo>
                    <a:pt x="68" y="5"/>
                    <a:pt x="67" y="5"/>
                    <a:pt x="6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8"/>
                    <a:pt x="5" y="39"/>
                    <a:pt x="6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8" y="38"/>
                    <a:pt x="68" y="37"/>
                  </a:cubicBezTo>
                  <a:lnTo>
                    <a:pt x="68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6" name="Freeform: Shape 35"/>
            <p:cNvSpPr/>
            <p:nvPr/>
          </p:nvSpPr>
          <p:spPr bwMode="auto">
            <a:xfrm>
              <a:off x="9744919" y="2153722"/>
              <a:ext cx="585755" cy="541317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7" name="Freeform: Shape 36"/>
            <p:cNvSpPr/>
            <p:nvPr/>
          </p:nvSpPr>
          <p:spPr bwMode="auto">
            <a:xfrm>
              <a:off x="8201658" y="4878218"/>
              <a:ext cx="546325" cy="423753"/>
            </a:xfrm>
            <a:custGeom>
              <a:avLst/>
              <a:gdLst/>
              <a:ahLst/>
              <a:cxnLst>
                <a:cxn ang="0">
                  <a:pos x="67" y="55"/>
                </a:cxn>
                <a:cxn ang="0">
                  <a:pos x="65" y="56"/>
                </a:cxn>
                <a:cxn ang="0">
                  <a:pos x="8" y="56"/>
                </a:cxn>
                <a:cxn ang="0">
                  <a:pos x="6" y="55"/>
                </a:cxn>
                <a:cxn ang="0">
                  <a:pos x="0" y="36"/>
                </a:cxn>
                <a:cxn ang="0">
                  <a:pos x="36" y="0"/>
                </a:cxn>
                <a:cxn ang="0">
                  <a:pos x="72" y="36"/>
                </a:cxn>
                <a:cxn ang="0">
                  <a:pos x="67" y="55"/>
                </a:cxn>
                <a:cxn ang="0">
                  <a:pos x="11" y="30"/>
                </a:cxn>
                <a:cxn ang="0">
                  <a:pos x="6" y="36"/>
                </a:cxn>
                <a:cxn ang="0">
                  <a:pos x="11" y="41"/>
                </a:cxn>
                <a:cxn ang="0">
                  <a:pos x="16" y="36"/>
                </a:cxn>
                <a:cxn ang="0">
                  <a:pos x="11" y="30"/>
                </a:cxn>
                <a:cxn ang="0">
                  <a:pos x="18" y="12"/>
                </a:cxn>
                <a:cxn ang="0">
                  <a:pos x="13" y="18"/>
                </a:cxn>
                <a:cxn ang="0">
                  <a:pos x="18" y="23"/>
                </a:cxn>
                <a:cxn ang="0">
                  <a:pos x="24" y="18"/>
                </a:cxn>
                <a:cxn ang="0">
                  <a:pos x="18" y="12"/>
                </a:cxn>
                <a:cxn ang="0">
                  <a:pos x="45" y="22"/>
                </a:cxn>
                <a:cxn ang="0">
                  <a:pos x="43" y="18"/>
                </a:cxn>
                <a:cxn ang="0">
                  <a:pos x="40" y="20"/>
                </a:cxn>
                <a:cxn ang="0">
                  <a:pos x="36" y="36"/>
                </a:cxn>
                <a:cxn ang="0">
                  <a:pos x="29" y="41"/>
                </a:cxn>
                <a:cxn ang="0">
                  <a:pos x="34" y="51"/>
                </a:cxn>
                <a:cxn ang="0">
                  <a:pos x="44" y="45"/>
                </a:cxn>
                <a:cxn ang="0">
                  <a:pos x="41" y="37"/>
                </a:cxn>
                <a:cxn ang="0">
                  <a:pos x="45" y="22"/>
                </a:cxn>
                <a:cxn ang="0">
                  <a:pos x="36" y="5"/>
                </a:cxn>
                <a:cxn ang="0">
                  <a:pos x="31" y="10"/>
                </a:cxn>
                <a:cxn ang="0">
                  <a:pos x="36" y="15"/>
                </a:cxn>
                <a:cxn ang="0">
                  <a:pos x="42" y="10"/>
                </a:cxn>
                <a:cxn ang="0">
                  <a:pos x="36" y="5"/>
                </a:cxn>
                <a:cxn ang="0">
                  <a:pos x="54" y="12"/>
                </a:cxn>
                <a:cxn ang="0">
                  <a:pos x="49" y="18"/>
                </a:cxn>
                <a:cxn ang="0">
                  <a:pos x="54" y="23"/>
                </a:cxn>
                <a:cxn ang="0">
                  <a:pos x="60" y="18"/>
                </a:cxn>
                <a:cxn ang="0">
                  <a:pos x="54" y="12"/>
                </a:cxn>
                <a:cxn ang="0">
                  <a:pos x="62" y="30"/>
                </a:cxn>
                <a:cxn ang="0">
                  <a:pos x="57" y="36"/>
                </a:cxn>
                <a:cxn ang="0">
                  <a:pos x="62" y="41"/>
                </a:cxn>
                <a:cxn ang="0">
                  <a:pos x="67" y="36"/>
                </a:cxn>
                <a:cxn ang="0">
                  <a:pos x="62" y="30"/>
                </a:cxn>
              </a:cxnLst>
              <a:rect l="0" t="0" r="r" b="b"/>
              <a:pathLst>
                <a:path w="72" h="56">
                  <a:moveTo>
                    <a:pt x="67" y="55"/>
                  </a:moveTo>
                  <a:cubicBezTo>
                    <a:pt x="66" y="56"/>
                    <a:pt x="66" y="56"/>
                    <a:pt x="65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7" y="56"/>
                    <a:pt x="7" y="56"/>
                    <a:pt x="6" y="55"/>
                  </a:cubicBezTo>
                  <a:cubicBezTo>
                    <a:pt x="2" y="49"/>
                    <a:pt x="0" y="42"/>
                    <a:pt x="0" y="36"/>
                  </a:cubicBezTo>
                  <a:cubicBezTo>
                    <a:pt x="0" y="16"/>
                    <a:pt x="17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42"/>
                    <a:pt x="70" y="49"/>
                    <a:pt x="67" y="55"/>
                  </a:cubicBezTo>
                  <a:close/>
                  <a:moveTo>
                    <a:pt x="11" y="30"/>
                  </a:moveTo>
                  <a:cubicBezTo>
                    <a:pt x="8" y="30"/>
                    <a:pt x="6" y="33"/>
                    <a:pt x="6" y="36"/>
                  </a:cubicBezTo>
                  <a:cubicBezTo>
                    <a:pt x="6" y="38"/>
                    <a:pt x="8" y="41"/>
                    <a:pt x="11" y="41"/>
                  </a:cubicBezTo>
                  <a:cubicBezTo>
                    <a:pt x="14" y="41"/>
                    <a:pt x="16" y="38"/>
                    <a:pt x="16" y="36"/>
                  </a:cubicBezTo>
                  <a:cubicBezTo>
                    <a:pt x="16" y="33"/>
                    <a:pt x="14" y="30"/>
                    <a:pt x="11" y="30"/>
                  </a:cubicBezTo>
                  <a:close/>
                  <a:moveTo>
                    <a:pt x="18" y="12"/>
                  </a:moveTo>
                  <a:cubicBezTo>
                    <a:pt x="16" y="12"/>
                    <a:pt x="13" y="15"/>
                    <a:pt x="13" y="18"/>
                  </a:cubicBezTo>
                  <a:cubicBezTo>
                    <a:pt x="13" y="20"/>
                    <a:pt x="16" y="23"/>
                    <a:pt x="18" y="23"/>
                  </a:cubicBezTo>
                  <a:cubicBezTo>
                    <a:pt x="21" y="23"/>
                    <a:pt x="24" y="20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  <a:moveTo>
                    <a:pt x="45" y="22"/>
                  </a:moveTo>
                  <a:cubicBezTo>
                    <a:pt x="45" y="20"/>
                    <a:pt x="44" y="19"/>
                    <a:pt x="43" y="18"/>
                  </a:cubicBezTo>
                  <a:cubicBezTo>
                    <a:pt x="42" y="18"/>
                    <a:pt x="40" y="19"/>
                    <a:pt x="40" y="2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3" y="36"/>
                    <a:pt x="30" y="38"/>
                    <a:pt x="29" y="41"/>
                  </a:cubicBezTo>
                  <a:cubicBezTo>
                    <a:pt x="28" y="45"/>
                    <a:pt x="30" y="50"/>
                    <a:pt x="34" y="51"/>
                  </a:cubicBezTo>
                  <a:cubicBezTo>
                    <a:pt x="39" y="52"/>
                    <a:pt x="43" y="49"/>
                    <a:pt x="44" y="45"/>
                  </a:cubicBezTo>
                  <a:cubicBezTo>
                    <a:pt x="45" y="42"/>
                    <a:pt x="43" y="39"/>
                    <a:pt x="41" y="37"/>
                  </a:cubicBezTo>
                  <a:lnTo>
                    <a:pt x="45" y="22"/>
                  </a:lnTo>
                  <a:close/>
                  <a:moveTo>
                    <a:pt x="36" y="5"/>
                  </a:moveTo>
                  <a:cubicBezTo>
                    <a:pt x="34" y="5"/>
                    <a:pt x="31" y="7"/>
                    <a:pt x="31" y="10"/>
                  </a:cubicBezTo>
                  <a:cubicBezTo>
                    <a:pt x="31" y="13"/>
                    <a:pt x="34" y="15"/>
                    <a:pt x="36" y="15"/>
                  </a:cubicBezTo>
                  <a:cubicBezTo>
                    <a:pt x="39" y="15"/>
                    <a:pt x="42" y="13"/>
                    <a:pt x="42" y="10"/>
                  </a:cubicBezTo>
                  <a:cubicBezTo>
                    <a:pt x="42" y="7"/>
                    <a:pt x="39" y="5"/>
                    <a:pt x="36" y="5"/>
                  </a:cubicBezTo>
                  <a:close/>
                  <a:moveTo>
                    <a:pt x="54" y="12"/>
                  </a:moveTo>
                  <a:cubicBezTo>
                    <a:pt x="52" y="12"/>
                    <a:pt x="49" y="15"/>
                    <a:pt x="49" y="18"/>
                  </a:cubicBezTo>
                  <a:cubicBezTo>
                    <a:pt x="49" y="20"/>
                    <a:pt x="52" y="23"/>
                    <a:pt x="54" y="23"/>
                  </a:cubicBezTo>
                  <a:cubicBezTo>
                    <a:pt x="57" y="23"/>
                    <a:pt x="60" y="20"/>
                    <a:pt x="60" y="18"/>
                  </a:cubicBezTo>
                  <a:cubicBezTo>
                    <a:pt x="60" y="15"/>
                    <a:pt x="57" y="12"/>
                    <a:pt x="54" y="12"/>
                  </a:cubicBezTo>
                  <a:close/>
                  <a:moveTo>
                    <a:pt x="62" y="30"/>
                  </a:moveTo>
                  <a:cubicBezTo>
                    <a:pt x="59" y="30"/>
                    <a:pt x="57" y="33"/>
                    <a:pt x="57" y="36"/>
                  </a:cubicBezTo>
                  <a:cubicBezTo>
                    <a:pt x="57" y="38"/>
                    <a:pt x="59" y="41"/>
                    <a:pt x="62" y="41"/>
                  </a:cubicBezTo>
                  <a:cubicBezTo>
                    <a:pt x="65" y="41"/>
                    <a:pt x="67" y="38"/>
                    <a:pt x="67" y="36"/>
                  </a:cubicBezTo>
                  <a:cubicBezTo>
                    <a:pt x="67" y="33"/>
                    <a:pt x="65" y="30"/>
                    <a:pt x="62" y="3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8" name="Freeform: Shape 37"/>
            <p:cNvSpPr/>
            <p:nvPr/>
          </p:nvSpPr>
          <p:spPr bwMode="auto">
            <a:xfrm>
              <a:off x="10002235" y="4113922"/>
              <a:ext cx="547288" cy="554735"/>
            </a:xfrm>
            <a:custGeom>
              <a:avLst/>
              <a:gdLst/>
              <a:ahLst/>
              <a:cxnLst>
                <a:cxn ang="0">
                  <a:pos x="66" y="25"/>
                </a:cxn>
                <a:cxn ang="0">
                  <a:pos x="51" y="40"/>
                </a:cxn>
                <a:cxn ang="0">
                  <a:pos x="57" y="46"/>
                </a:cxn>
                <a:cxn ang="0">
                  <a:pos x="51" y="52"/>
                </a:cxn>
                <a:cxn ang="0">
                  <a:pos x="20" y="55"/>
                </a:cxn>
                <a:cxn ang="0">
                  <a:pos x="7" y="69"/>
                </a:cxn>
                <a:cxn ang="0">
                  <a:pos x="0" y="69"/>
                </a:cxn>
                <a:cxn ang="0">
                  <a:pos x="0" y="62"/>
                </a:cxn>
                <a:cxn ang="0">
                  <a:pos x="14" y="48"/>
                </a:cxn>
                <a:cxn ang="0">
                  <a:pos x="17" y="18"/>
                </a:cxn>
                <a:cxn ang="0">
                  <a:pos x="23" y="12"/>
                </a:cxn>
                <a:cxn ang="0">
                  <a:pos x="29" y="17"/>
                </a:cxn>
                <a:cxn ang="0">
                  <a:pos x="44" y="2"/>
                </a:cxn>
                <a:cxn ang="0">
                  <a:pos x="51" y="2"/>
                </a:cxn>
                <a:cxn ang="0">
                  <a:pos x="51" y="9"/>
                </a:cxn>
                <a:cxn ang="0">
                  <a:pos x="35" y="24"/>
                </a:cxn>
                <a:cxn ang="0">
                  <a:pos x="44" y="33"/>
                </a:cxn>
                <a:cxn ang="0">
                  <a:pos x="60" y="18"/>
                </a:cxn>
                <a:cxn ang="0">
                  <a:pos x="66" y="18"/>
                </a:cxn>
                <a:cxn ang="0">
                  <a:pos x="66" y="25"/>
                </a:cxn>
              </a:cxnLst>
              <a:rect l="0" t="0" r="r" b="b"/>
              <a:pathLst>
                <a:path w="68" h="69">
                  <a:moveTo>
                    <a:pt x="66" y="25"/>
                  </a:moveTo>
                  <a:cubicBezTo>
                    <a:pt x="51" y="40"/>
                    <a:pt x="51" y="40"/>
                    <a:pt x="51" y="40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42" y="60"/>
                    <a:pt x="30" y="61"/>
                    <a:pt x="20" y="55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7" y="39"/>
                    <a:pt x="8" y="26"/>
                    <a:pt x="17" y="18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6" y="0"/>
                    <a:pt x="49" y="0"/>
                    <a:pt x="51" y="2"/>
                  </a:cubicBezTo>
                  <a:cubicBezTo>
                    <a:pt x="52" y="4"/>
                    <a:pt x="52" y="7"/>
                    <a:pt x="51" y="9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1" y="16"/>
                    <a:pt x="64" y="16"/>
                    <a:pt x="66" y="18"/>
                  </a:cubicBezTo>
                  <a:cubicBezTo>
                    <a:pt x="68" y="20"/>
                    <a:pt x="68" y="23"/>
                    <a:pt x="66" y="2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57" name="图片 5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58" name="矩形 57"/>
          <p:cNvSpPr/>
          <p:nvPr/>
        </p:nvSpPr>
        <p:spPr>
          <a:xfrm>
            <a:off x="838200" y="406936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222B15"/>
                </a:solidFill>
                <a:ea typeface="方正清刻本悦宋简体" panose="02000000000000000000" pitchFamily="2" charset="-122"/>
              </a:rPr>
              <a:t>Timer</a:t>
            </a:r>
            <a:endParaRPr lang="en-US" altLang="zh-CN" sz="3200" b="1" dirty="0">
              <a:solidFill>
                <a:srgbClr val="222B15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62380" y="1144905"/>
            <a:ext cx="6743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Timer类负责管理延时任务以及周期任务，然而它存在一些缺陷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sp>
        <p:nvSpPr>
          <p:cNvPr id="23" name="TextBox 4"/>
          <p:cNvSpPr txBox="1"/>
          <p:nvPr/>
        </p:nvSpPr>
        <p:spPr bwMode="auto">
          <a:xfrm>
            <a:off x="4985608" y="1465630"/>
            <a:ext cx="1993900" cy="911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608965">
              <a:defRPr/>
            </a:pPr>
            <a:r>
              <a:rPr lang="en-US" altLang="zh-CN" sz="5330" kern="0" spc="-200" noProof="1">
                <a:ln w="1905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大黑简体" panose="02010601030101010101" pitchFamily="65" charset="-122"/>
                <a:ea typeface="方正大黑简体" panose="02010601030101010101" pitchFamily="65" charset="-122"/>
              </a:rPr>
              <a:t>Quartz</a:t>
            </a:r>
            <a:endParaRPr lang="en-US" altLang="zh-CN" sz="5330" kern="0" spc="-200" noProof="1">
              <a:ln w="1905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大黑简体" panose="02010601030101010101" pitchFamily="65" charset="-122"/>
              <a:ea typeface="方正大黑简体" panose="02010601030101010101" pitchFamily="65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5899915" y="501371"/>
            <a:ext cx="7775420" cy="550120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86815" y="2887980"/>
            <a:ext cx="55118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Quartz 是一个完全由 Java 编写的开源作业调度框架，为在 Java 应用程序中进行作业调度提供了简单却强大的机制。</a:t>
            </a:r>
            <a:endParaRPr lang="en-US" altLang="zh-CN"/>
          </a:p>
          <a:p>
            <a:r>
              <a:rPr lang="en-US" altLang="zh-CN"/>
              <a:t>Quartz 可以与 J2EE 与 J2SE 应用程序相结合也可以单独使用。</a:t>
            </a:r>
            <a:endParaRPr lang="en-US" altLang="zh-CN"/>
          </a:p>
          <a:p>
            <a:r>
              <a:rPr lang="en-US" altLang="zh-CN"/>
              <a:t>Quartz 允许程序开发人员根据时间的间隔来调度作业。</a:t>
            </a:r>
            <a:endParaRPr lang="en-US" altLang="zh-CN"/>
          </a:p>
          <a:p>
            <a:r>
              <a:rPr lang="en-US" altLang="zh-CN"/>
              <a:t>Quartz 实现了作业和触发器的多对多的关系，还能把多个作业与不同的触发器关联。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grpSp>
        <p:nvGrpSpPr>
          <p:cNvPr id="15" name="5"/>
          <p:cNvGrpSpPr/>
          <p:nvPr>
            <p:custDataLst>
              <p:tags r:id="rId2"/>
            </p:custDataLst>
          </p:nvPr>
        </p:nvGrpSpPr>
        <p:grpSpPr>
          <a:xfrm>
            <a:off x="4104204" y="2462369"/>
            <a:ext cx="4303836" cy="4247169"/>
            <a:chOff x="4705060" y="2462889"/>
            <a:chExt cx="3107196" cy="3266702"/>
          </a:xfrm>
        </p:grpSpPr>
        <p:sp>
          <p:nvSpPr>
            <p:cNvPr id="18" name="Freeform: Shape 164"/>
            <p:cNvSpPr/>
            <p:nvPr/>
          </p:nvSpPr>
          <p:spPr bwMode="auto">
            <a:xfrm>
              <a:off x="5886027" y="2462889"/>
              <a:ext cx="746707" cy="952196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gradFill>
              <a:gsLst>
                <a:gs pos="0">
                  <a:srgbClr val="6AB833"/>
                </a:gs>
                <a:gs pos="100000">
                  <a:srgbClr val="EEEC6B"/>
                </a:gs>
              </a:gsLst>
              <a:lin ang="2700000" scaled="1"/>
            </a:gradFill>
            <a:ln>
              <a:noFill/>
            </a:ln>
          </p:spPr>
          <p:txBody>
            <a:bodyPr vert="horz" wrap="none" lIns="91440" tIns="45720" rIns="91440" bIns="45720" anchor="ctr" anchorCtr="0" compatLnSpc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Freeform: Shape 165"/>
            <p:cNvSpPr/>
            <p:nvPr/>
          </p:nvSpPr>
          <p:spPr bwMode="auto">
            <a:xfrm>
              <a:off x="6861505" y="3938979"/>
              <a:ext cx="950751" cy="683034"/>
            </a:xfrm>
            <a:custGeom>
              <a:avLst/>
              <a:gdLst>
                <a:gd name="T0" fmla="*/ 222 w 443"/>
                <a:gd name="T1" fmla="*/ 0 h 318"/>
                <a:gd name="T2" fmla="*/ 115 w 443"/>
                <a:gd name="T3" fmla="*/ 44 h 318"/>
                <a:gd name="T4" fmla="*/ 0 w 443"/>
                <a:gd name="T5" fmla="*/ 159 h 318"/>
                <a:gd name="T6" fmla="*/ 115 w 443"/>
                <a:gd name="T7" fmla="*/ 274 h 318"/>
                <a:gd name="T8" fmla="*/ 222 w 443"/>
                <a:gd name="T9" fmla="*/ 318 h 318"/>
                <a:gd name="T10" fmla="*/ 328 w 443"/>
                <a:gd name="T11" fmla="*/ 274 h 318"/>
                <a:gd name="T12" fmla="*/ 443 w 443"/>
                <a:gd name="T13" fmla="*/ 159 h 318"/>
                <a:gd name="T14" fmla="*/ 328 w 443"/>
                <a:gd name="T15" fmla="*/ 44 h 318"/>
                <a:gd name="T16" fmla="*/ 222 w 443"/>
                <a:gd name="T1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3" h="318">
                  <a:moveTo>
                    <a:pt x="222" y="0"/>
                  </a:moveTo>
                  <a:cubicBezTo>
                    <a:pt x="183" y="0"/>
                    <a:pt x="144" y="14"/>
                    <a:pt x="115" y="44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115" y="274"/>
                    <a:pt x="115" y="274"/>
                    <a:pt x="115" y="274"/>
                  </a:cubicBezTo>
                  <a:cubicBezTo>
                    <a:pt x="144" y="304"/>
                    <a:pt x="183" y="318"/>
                    <a:pt x="222" y="318"/>
                  </a:cubicBezTo>
                  <a:cubicBezTo>
                    <a:pt x="260" y="318"/>
                    <a:pt x="299" y="304"/>
                    <a:pt x="328" y="274"/>
                  </a:cubicBezTo>
                  <a:cubicBezTo>
                    <a:pt x="443" y="159"/>
                    <a:pt x="443" y="159"/>
                    <a:pt x="443" y="159"/>
                  </a:cubicBezTo>
                  <a:cubicBezTo>
                    <a:pt x="328" y="44"/>
                    <a:pt x="328" y="44"/>
                    <a:pt x="328" y="44"/>
                  </a:cubicBezTo>
                  <a:cubicBezTo>
                    <a:pt x="299" y="14"/>
                    <a:pt x="260" y="0"/>
                    <a:pt x="222" y="0"/>
                  </a:cubicBezTo>
                </a:path>
              </a:pathLst>
            </a:custGeom>
            <a:gradFill>
              <a:gsLst>
                <a:gs pos="0">
                  <a:srgbClr val="6AB833"/>
                </a:gs>
                <a:gs pos="100000">
                  <a:srgbClr val="EEEC6B"/>
                </a:gs>
              </a:gsLst>
              <a:lin ang="2700000" scaled="1"/>
            </a:gradFill>
            <a:ln>
              <a:noFill/>
            </a:ln>
          </p:spPr>
          <p:txBody>
            <a:bodyPr vert="horz" wrap="none" lIns="91440" tIns="45720" rIns="91440" bIns="45720" anchor="ctr" anchorCtr="0" compatLnSpc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ea typeface="微软雅黑" panose="020B0503020204020204" pitchFamily="34" charset="-122"/>
                  <a:cs typeface="+mn-cs"/>
                </a:rPr>
                <a:t>05</a:t>
              </a: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Freeform: Shape 173"/>
            <p:cNvSpPr/>
            <p:nvPr/>
          </p:nvSpPr>
          <p:spPr bwMode="auto">
            <a:xfrm>
              <a:off x="4705060" y="3938979"/>
              <a:ext cx="952195" cy="683034"/>
            </a:xfrm>
            <a:custGeom>
              <a:avLst/>
              <a:gdLst>
                <a:gd name="T0" fmla="*/ 222 w 444"/>
                <a:gd name="T1" fmla="*/ 0 h 318"/>
                <a:gd name="T2" fmla="*/ 116 w 444"/>
                <a:gd name="T3" fmla="*/ 44 h 318"/>
                <a:gd name="T4" fmla="*/ 0 w 444"/>
                <a:gd name="T5" fmla="*/ 159 h 318"/>
                <a:gd name="T6" fmla="*/ 116 w 444"/>
                <a:gd name="T7" fmla="*/ 274 h 318"/>
                <a:gd name="T8" fmla="*/ 222 w 444"/>
                <a:gd name="T9" fmla="*/ 318 h 318"/>
                <a:gd name="T10" fmla="*/ 329 w 444"/>
                <a:gd name="T11" fmla="*/ 274 h 318"/>
                <a:gd name="T12" fmla="*/ 444 w 444"/>
                <a:gd name="T13" fmla="*/ 159 h 318"/>
                <a:gd name="T14" fmla="*/ 329 w 444"/>
                <a:gd name="T15" fmla="*/ 44 h 318"/>
                <a:gd name="T16" fmla="*/ 222 w 444"/>
                <a:gd name="T17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318">
                  <a:moveTo>
                    <a:pt x="222" y="0"/>
                  </a:moveTo>
                  <a:cubicBezTo>
                    <a:pt x="184" y="0"/>
                    <a:pt x="145" y="14"/>
                    <a:pt x="116" y="44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116" y="274"/>
                    <a:pt x="116" y="274"/>
                    <a:pt x="116" y="274"/>
                  </a:cubicBezTo>
                  <a:cubicBezTo>
                    <a:pt x="145" y="304"/>
                    <a:pt x="184" y="318"/>
                    <a:pt x="222" y="318"/>
                  </a:cubicBezTo>
                  <a:cubicBezTo>
                    <a:pt x="261" y="318"/>
                    <a:pt x="299" y="304"/>
                    <a:pt x="329" y="274"/>
                  </a:cubicBezTo>
                  <a:cubicBezTo>
                    <a:pt x="444" y="159"/>
                    <a:pt x="444" y="159"/>
                    <a:pt x="444" y="159"/>
                  </a:cubicBezTo>
                  <a:cubicBezTo>
                    <a:pt x="329" y="44"/>
                    <a:pt x="329" y="44"/>
                    <a:pt x="329" y="44"/>
                  </a:cubicBezTo>
                  <a:cubicBezTo>
                    <a:pt x="299" y="14"/>
                    <a:pt x="261" y="0"/>
                    <a:pt x="222" y="0"/>
                  </a:cubicBezTo>
                </a:path>
              </a:pathLst>
            </a:custGeom>
            <a:gradFill>
              <a:gsLst>
                <a:gs pos="0">
                  <a:srgbClr val="6AB833"/>
                </a:gs>
                <a:gs pos="100000">
                  <a:srgbClr val="EEEC6B"/>
                </a:gs>
              </a:gsLst>
              <a:lin ang="2700000" scaled="1"/>
            </a:gradFill>
            <a:ln>
              <a:noFill/>
            </a:ln>
          </p:spPr>
          <p:txBody>
            <a:bodyPr vert="horz" wrap="none" lIns="91440" tIns="45720" rIns="91440" bIns="45720" anchor="ctr" anchorCtr="0" compatLnSpc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ea typeface="微软雅黑" panose="020B0503020204020204" pitchFamily="34" charset="-122"/>
                  <a:cs typeface="+mn-cs"/>
                </a:rPr>
                <a:t>01</a:t>
              </a: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Freeform: Shape 174"/>
            <p:cNvSpPr/>
            <p:nvPr/>
          </p:nvSpPr>
          <p:spPr bwMode="auto">
            <a:xfrm>
              <a:off x="5152046" y="3063571"/>
              <a:ext cx="677246" cy="670009"/>
            </a:xfrm>
            <a:custGeom>
              <a:avLst/>
              <a:gdLst>
                <a:gd name="T0" fmla="*/ 162 w 316"/>
                <a:gd name="T1" fmla="*/ 0 h 312"/>
                <a:gd name="T2" fmla="*/ 0 w 316"/>
                <a:gd name="T3" fmla="*/ 0 h 312"/>
                <a:gd name="T4" fmla="*/ 0 w 316"/>
                <a:gd name="T5" fmla="*/ 164 h 312"/>
                <a:gd name="T6" fmla="*/ 150 w 316"/>
                <a:gd name="T7" fmla="*/ 312 h 312"/>
                <a:gd name="T8" fmla="*/ 316 w 316"/>
                <a:gd name="T9" fmla="*/ 312 h 312"/>
                <a:gd name="T10" fmla="*/ 316 w 316"/>
                <a:gd name="T11" fmla="*/ 152 h 312"/>
                <a:gd name="T12" fmla="*/ 162 w 316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2">
                  <a:moveTo>
                    <a:pt x="16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247"/>
                    <a:pt x="67" y="312"/>
                    <a:pt x="150" y="312"/>
                  </a:cubicBezTo>
                  <a:cubicBezTo>
                    <a:pt x="316" y="312"/>
                    <a:pt x="316" y="312"/>
                    <a:pt x="316" y="312"/>
                  </a:cubicBezTo>
                  <a:cubicBezTo>
                    <a:pt x="316" y="152"/>
                    <a:pt x="316" y="152"/>
                    <a:pt x="316" y="152"/>
                  </a:cubicBezTo>
                  <a:cubicBezTo>
                    <a:pt x="316" y="68"/>
                    <a:pt x="245" y="0"/>
                    <a:pt x="162" y="0"/>
                  </a:cubicBezTo>
                </a:path>
              </a:pathLst>
            </a:custGeom>
            <a:gradFill>
              <a:gsLst>
                <a:gs pos="0">
                  <a:srgbClr val="EF8126"/>
                </a:gs>
                <a:gs pos="99000">
                  <a:srgbClr val="F5D154"/>
                </a:gs>
              </a:gsLst>
              <a:lin ang="2700000" scaled="1"/>
            </a:gradFill>
            <a:ln>
              <a:noFill/>
            </a:ln>
          </p:spPr>
          <p:txBody>
            <a:bodyPr vert="horz" wrap="none" lIns="91440" tIns="45720" rIns="91440" bIns="45720" anchor="ctr" anchorCtr="0" compatLnSpc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Freeform: Shape 175"/>
            <p:cNvSpPr/>
            <p:nvPr/>
          </p:nvSpPr>
          <p:spPr bwMode="auto">
            <a:xfrm>
              <a:off x="6689469" y="3063571"/>
              <a:ext cx="670009" cy="670009"/>
            </a:xfrm>
            <a:custGeom>
              <a:avLst/>
              <a:gdLst>
                <a:gd name="T0" fmla="*/ 312 w 312"/>
                <a:gd name="T1" fmla="*/ 0 h 312"/>
                <a:gd name="T2" fmla="*/ 153 w 312"/>
                <a:gd name="T3" fmla="*/ 0 h 312"/>
                <a:gd name="T4" fmla="*/ 0 w 312"/>
                <a:gd name="T5" fmla="*/ 152 h 312"/>
                <a:gd name="T6" fmla="*/ 0 w 312"/>
                <a:gd name="T7" fmla="*/ 312 h 312"/>
                <a:gd name="T8" fmla="*/ 165 w 312"/>
                <a:gd name="T9" fmla="*/ 312 h 312"/>
                <a:gd name="T10" fmla="*/ 312 w 312"/>
                <a:gd name="T11" fmla="*/ 164 h 312"/>
                <a:gd name="T12" fmla="*/ 312 w 312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2">
                  <a:moveTo>
                    <a:pt x="312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69" y="0"/>
                    <a:pt x="0" y="68"/>
                    <a:pt x="0" y="152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165" y="312"/>
                    <a:pt x="165" y="312"/>
                    <a:pt x="165" y="312"/>
                  </a:cubicBezTo>
                  <a:cubicBezTo>
                    <a:pt x="248" y="312"/>
                    <a:pt x="312" y="247"/>
                    <a:pt x="312" y="164"/>
                  </a:cubicBezTo>
                  <a:cubicBezTo>
                    <a:pt x="312" y="0"/>
                    <a:pt x="312" y="0"/>
                    <a:pt x="312" y="0"/>
                  </a:cubicBezTo>
                </a:path>
              </a:pathLst>
            </a:custGeom>
            <a:gradFill>
              <a:gsLst>
                <a:gs pos="0">
                  <a:srgbClr val="8C5CA3"/>
                </a:gs>
                <a:gs pos="100000">
                  <a:srgbClr val="CFB8D6"/>
                </a:gs>
              </a:gsLst>
              <a:lin ang="2700000" scaled="1"/>
            </a:gradFill>
            <a:ln>
              <a:noFill/>
            </a:ln>
          </p:spPr>
          <p:txBody>
            <a:bodyPr vert="horz" wrap="none" lIns="91440" tIns="45720" rIns="91440" bIns="45720" anchor="ctr" anchorCtr="0" compatLnSpc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0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3" name="Freeform: Shape 177"/>
            <p:cNvSpPr/>
            <p:nvPr/>
          </p:nvSpPr>
          <p:spPr bwMode="auto">
            <a:xfrm>
              <a:off x="5809439" y="3482211"/>
              <a:ext cx="984880" cy="1895036"/>
            </a:xfrm>
            <a:custGeom>
              <a:avLst/>
              <a:gdLst/>
              <a:ahLst/>
              <a:cxnLst>
                <a:cxn ang="0">
                  <a:pos x="670" y="551"/>
                </a:cxn>
                <a:cxn ang="0">
                  <a:pos x="659" y="545"/>
                </a:cxn>
                <a:cxn ang="0">
                  <a:pos x="652" y="551"/>
                </a:cxn>
                <a:cxn ang="0">
                  <a:pos x="518" y="719"/>
                </a:cxn>
                <a:cxn ang="0">
                  <a:pos x="424" y="720"/>
                </a:cxn>
                <a:cxn ang="0">
                  <a:pos x="428" y="647"/>
                </a:cxn>
                <a:cxn ang="0">
                  <a:pos x="528" y="305"/>
                </a:cxn>
                <a:cxn ang="0">
                  <a:pos x="524" y="301"/>
                </a:cxn>
                <a:cxn ang="0">
                  <a:pos x="511" y="308"/>
                </a:cxn>
                <a:cxn ang="0">
                  <a:pos x="419" y="415"/>
                </a:cxn>
                <a:cxn ang="0">
                  <a:pos x="376" y="291"/>
                </a:cxn>
                <a:cxn ang="0">
                  <a:pos x="360" y="121"/>
                </a:cxn>
                <a:cxn ang="0">
                  <a:pos x="342" y="72"/>
                </a:cxn>
                <a:cxn ang="0">
                  <a:pos x="338" y="64"/>
                </a:cxn>
                <a:cxn ang="0">
                  <a:pos x="300" y="7"/>
                </a:cxn>
                <a:cxn ang="0">
                  <a:pos x="299" y="5"/>
                </a:cxn>
                <a:cxn ang="0">
                  <a:pos x="292" y="1"/>
                </a:cxn>
                <a:cxn ang="0">
                  <a:pos x="284" y="4"/>
                </a:cxn>
                <a:cxn ang="0">
                  <a:pos x="282" y="15"/>
                </a:cxn>
                <a:cxn ang="0">
                  <a:pos x="315" y="150"/>
                </a:cxn>
                <a:cxn ang="0">
                  <a:pos x="305" y="279"/>
                </a:cxn>
                <a:cxn ang="0">
                  <a:pos x="138" y="202"/>
                </a:cxn>
                <a:cxn ang="0">
                  <a:pos x="136" y="198"/>
                </a:cxn>
                <a:cxn ang="0">
                  <a:pos x="136" y="198"/>
                </a:cxn>
                <a:cxn ang="0">
                  <a:pos x="126" y="198"/>
                </a:cxn>
                <a:cxn ang="0">
                  <a:pos x="161" y="356"/>
                </a:cxn>
                <a:cxn ang="0">
                  <a:pos x="242" y="420"/>
                </a:cxn>
                <a:cxn ang="0">
                  <a:pos x="297" y="527"/>
                </a:cxn>
                <a:cxn ang="0">
                  <a:pos x="285" y="648"/>
                </a:cxn>
                <a:cxn ang="0">
                  <a:pos x="181" y="699"/>
                </a:cxn>
                <a:cxn ang="0">
                  <a:pos x="102" y="671"/>
                </a:cxn>
                <a:cxn ang="0">
                  <a:pos x="13" y="616"/>
                </a:cxn>
                <a:cxn ang="0">
                  <a:pos x="3" y="619"/>
                </a:cxn>
                <a:cxn ang="0">
                  <a:pos x="4" y="619"/>
                </a:cxn>
                <a:cxn ang="0">
                  <a:pos x="1" y="627"/>
                </a:cxn>
                <a:cxn ang="0">
                  <a:pos x="108" y="748"/>
                </a:cxn>
                <a:cxn ang="0">
                  <a:pos x="221" y="908"/>
                </a:cxn>
                <a:cxn ang="0">
                  <a:pos x="197" y="1295"/>
                </a:cxn>
                <a:cxn ang="0">
                  <a:pos x="200" y="1307"/>
                </a:cxn>
                <a:cxn ang="0">
                  <a:pos x="202" y="1310"/>
                </a:cxn>
                <a:cxn ang="0">
                  <a:pos x="294" y="1313"/>
                </a:cxn>
                <a:cxn ang="0">
                  <a:pos x="445" y="1310"/>
                </a:cxn>
                <a:cxn ang="0">
                  <a:pos x="450" y="1304"/>
                </a:cxn>
                <a:cxn ang="0">
                  <a:pos x="455" y="1296"/>
                </a:cxn>
                <a:cxn ang="0">
                  <a:pos x="422" y="1147"/>
                </a:cxn>
                <a:cxn ang="0">
                  <a:pos x="445" y="879"/>
                </a:cxn>
                <a:cxn ang="0">
                  <a:pos x="592" y="717"/>
                </a:cxn>
                <a:cxn ang="0">
                  <a:pos x="670" y="551"/>
                </a:cxn>
              </a:cxnLst>
              <a:rect l="0" t="0" r="r" b="b"/>
              <a:pathLst>
                <a:path w="687" h="1324">
                  <a:moveTo>
                    <a:pt x="670" y="551"/>
                  </a:moveTo>
                  <a:cubicBezTo>
                    <a:pt x="669" y="545"/>
                    <a:pt x="664" y="543"/>
                    <a:pt x="659" y="545"/>
                  </a:cubicBezTo>
                  <a:cubicBezTo>
                    <a:pt x="656" y="545"/>
                    <a:pt x="653" y="547"/>
                    <a:pt x="652" y="551"/>
                  </a:cubicBezTo>
                  <a:cubicBezTo>
                    <a:pt x="629" y="624"/>
                    <a:pt x="580" y="675"/>
                    <a:pt x="518" y="719"/>
                  </a:cubicBezTo>
                  <a:cubicBezTo>
                    <a:pt x="493" y="737"/>
                    <a:pt x="439" y="763"/>
                    <a:pt x="424" y="720"/>
                  </a:cubicBezTo>
                  <a:cubicBezTo>
                    <a:pt x="416" y="698"/>
                    <a:pt x="423" y="670"/>
                    <a:pt x="428" y="647"/>
                  </a:cubicBezTo>
                  <a:cubicBezTo>
                    <a:pt x="454" y="529"/>
                    <a:pt x="575" y="435"/>
                    <a:pt x="528" y="305"/>
                  </a:cubicBezTo>
                  <a:cubicBezTo>
                    <a:pt x="528" y="302"/>
                    <a:pt x="526" y="301"/>
                    <a:pt x="524" y="301"/>
                  </a:cubicBezTo>
                  <a:cubicBezTo>
                    <a:pt x="520" y="298"/>
                    <a:pt x="512" y="300"/>
                    <a:pt x="511" y="308"/>
                  </a:cubicBezTo>
                  <a:cubicBezTo>
                    <a:pt x="505" y="354"/>
                    <a:pt x="478" y="426"/>
                    <a:pt x="419" y="415"/>
                  </a:cubicBezTo>
                  <a:cubicBezTo>
                    <a:pt x="372" y="407"/>
                    <a:pt x="376" y="326"/>
                    <a:pt x="376" y="291"/>
                  </a:cubicBezTo>
                  <a:cubicBezTo>
                    <a:pt x="375" y="235"/>
                    <a:pt x="373" y="177"/>
                    <a:pt x="360" y="121"/>
                  </a:cubicBezTo>
                  <a:cubicBezTo>
                    <a:pt x="356" y="104"/>
                    <a:pt x="350" y="88"/>
                    <a:pt x="342" y="72"/>
                  </a:cubicBezTo>
                  <a:cubicBezTo>
                    <a:pt x="341" y="69"/>
                    <a:pt x="340" y="66"/>
                    <a:pt x="338" y="64"/>
                  </a:cubicBezTo>
                  <a:cubicBezTo>
                    <a:pt x="330" y="41"/>
                    <a:pt x="317" y="23"/>
                    <a:pt x="300" y="7"/>
                  </a:cubicBezTo>
                  <a:cubicBezTo>
                    <a:pt x="299" y="6"/>
                    <a:pt x="299" y="6"/>
                    <a:pt x="299" y="5"/>
                  </a:cubicBezTo>
                  <a:cubicBezTo>
                    <a:pt x="298" y="2"/>
                    <a:pt x="295" y="1"/>
                    <a:pt x="292" y="1"/>
                  </a:cubicBezTo>
                  <a:cubicBezTo>
                    <a:pt x="289" y="0"/>
                    <a:pt x="286" y="1"/>
                    <a:pt x="284" y="4"/>
                  </a:cubicBezTo>
                  <a:cubicBezTo>
                    <a:pt x="281" y="6"/>
                    <a:pt x="279" y="10"/>
                    <a:pt x="282" y="15"/>
                  </a:cubicBezTo>
                  <a:cubicBezTo>
                    <a:pt x="308" y="53"/>
                    <a:pt x="311" y="105"/>
                    <a:pt x="315" y="150"/>
                  </a:cubicBezTo>
                  <a:cubicBezTo>
                    <a:pt x="318" y="193"/>
                    <a:pt x="317" y="237"/>
                    <a:pt x="305" y="279"/>
                  </a:cubicBezTo>
                  <a:cubicBezTo>
                    <a:pt x="273" y="395"/>
                    <a:pt x="152" y="267"/>
                    <a:pt x="138" y="202"/>
                  </a:cubicBezTo>
                  <a:cubicBezTo>
                    <a:pt x="138" y="201"/>
                    <a:pt x="137" y="199"/>
                    <a:pt x="136" y="198"/>
                  </a:cubicBezTo>
                  <a:cubicBezTo>
                    <a:pt x="136" y="198"/>
                    <a:pt x="136" y="198"/>
                    <a:pt x="136" y="198"/>
                  </a:cubicBezTo>
                  <a:cubicBezTo>
                    <a:pt x="134" y="195"/>
                    <a:pt x="128" y="193"/>
                    <a:pt x="126" y="198"/>
                  </a:cubicBezTo>
                  <a:cubicBezTo>
                    <a:pt x="100" y="258"/>
                    <a:pt x="118" y="311"/>
                    <a:pt x="161" y="356"/>
                  </a:cubicBezTo>
                  <a:cubicBezTo>
                    <a:pt x="184" y="381"/>
                    <a:pt x="215" y="399"/>
                    <a:pt x="242" y="420"/>
                  </a:cubicBezTo>
                  <a:cubicBezTo>
                    <a:pt x="276" y="448"/>
                    <a:pt x="292" y="484"/>
                    <a:pt x="297" y="527"/>
                  </a:cubicBezTo>
                  <a:cubicBezTo>
                    <a:pt x="303" y="568"/>
                    <a:pt x="298" y="609"/>
                    <a:pt x="285" y="648"/>
                  </a:cubicBezTo>
                  <a:cubicBezTo>
                    <a:pt x="268" y="700"/>
                    <a:pt x="231" y="712"/>
                    <a:pt x="181" y="699"/>
                  </a:cubicBezTo>
                  <a:cubicBezTo>
                    <a:pt x="155" y="691"/>
                    <a:pt x="128" y="680"/>
                    <a:pt x="102" y="671"/>
                  </a:cubicBezTo>
                  <a:cubicBezTo>
                    <a:pt x="74" y="661"/>
                    <a:pt x="25" y="646"/>
                    <a:pt x="13" y="616"/>
                  </a:cubicBezTo>
                  <a:cubicBezTo>
                    <a:pt x="10" y="611"/>
                    <a:pt x="1" y="613"/>
                    <a:pt x="3" y="619"/>
                  </a:cubicBezTo>
                  <a:cubicBezTo>
                    <a:pt x="3" y="619"/>
                    <a:pt x="4" y="619"/>
                    <a:pt x="4" y="619"/>
                  </a:cubicBezTo>
                  <a:cubicBezTo>
                    <a:pt x="1" y="621"/>
                    <a:pt x="0" y="624"/>
                    <a:pt x="1" y="627"/>
                  </a:cubicBezTo>
                  <a:cubicBezTo>
                    <a:pt x="27" y="677"/>
                    <a:pt x="68" y="711"/>
                    <a:pt x="108" y="748"/>
                  </a:cubicBezTo>
                  <a:cubicBezTo>
                    <a:pt x="156" y="792"/>
                    <a:pt x="197" y="847"/>
                    <a:pt x="221" y="908"/>
                  </a:cubicBezTo>
                  <a:cubicBezTo>
                    <a:pt x="268" y="1029"/>
                    <a:pt x="254" y="1180"/>
                    <a:pt x="197" y="1295"/>
                  </a:cubicBezTo>
                  <a:cubicBezTo>
                    <a:pt x="194" y="1300"/>
                    <a:pt x="196" y="1304"/>
                    <a:pt x="200" y="1307"/>
                  </a:cubicBezTo>
                  <a:cubicBezTo>
                    <a:pt x="200" y="1308"/>
                    <a:pt x="201" y="1309"/>
                    <a:pt x="202" y="1310"/>
                  </a:cubicBezTo>
                  <a:cubicBezTo>
                    <a:pt x="225" y="1324"/>
                    <a:pt x="269" y="1315"/>
                    <a:pt x="294" y="1313"/>
                  </a:cubicBezTo>
                  <a:cubicBezTo>
                    <a:pt x="343" y="1309"/>
                    <a:pt x="398" y="1322"/>
                    <a:pt x="445" y="1310"/>
                  </a:cubicBezTo>
                  <a:cubicBezTo>
                    <a:pt x="448" y="1310"/>
                    <a:pt x="450" y="1307"/>
                    <a:pt x="450" y="1304"/>
                  </a:cubicBezTo>
                  <a:cubicBezTo>
                    <a:pt x="455" y="1306"/>
                    <a:pt x="459" y="1299"/>
                    <a:pt x="455" y="1296"/>
                  </a:cubicBezTo>
                  <a:cubicBezTo>
                    <a:pt x="420" y="1263"/>
                    <a:pt x="427" y="1191"/>
                    <a:pt x="422" y="1147"/>
                  </a:cubicBezTo>
                  <a:cubicBezTo>
                    <a:pt x="413" y="1057"/>
                    <a:pt x="408" y="964"/>
                    <a:pt x="445" y="879"/>
                  </a:cubicBezTo>
                  <a:cubicBezTo>
                    <a:pt x="475" y="812"/>
                    <a:pt x="540" y="767"/>
                    <a:pt x="592" y="717"/>
                  </a:cubicBezTo>
                  <a:cubicBezTo>
                    <a:pt x="637" y="675"/>
                    <a:pt x="687" y="617"/>
                    <a:pt x="670" y="55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4" name="Freeform: Shape 178"/>
            <p:cNvSpPr/>
            <p:nvPr/>
          </p:nvSpPr>
          <p:spPr bwMode="auto">
            <a:xfrm>
              <a:off x="4972515" y="4867620"/>
              <a:ext cx="2626550" cy="861971"/>
            </a:xfrm>
            <a:custGeom>
              <a:avLst/>
              <a:gdLst/>
              <a:ahLst/>
              <a:cxnLst>
                <a:cxn ang="0">
                  <a:pos x="1229" y="237"/>
                </a:cxn>
                <a:cxn ang="0">
                  <a:pos x="0" y="272"/>
                </a:cxn>
                <a:cxn ang="0">
                  <a:pos x="1229" y="237"/>
                </a:cxn>
              </a:cxnLst>
              <a:rect l="0" t="0" r="r" b="b"/>
              <a:pathLst>
                <a:path w="1229" h="272">
                  <a:moveTo>
                    <a:pt x="1229" y="237"/>
                  </a:moveTo>
                  <a:cubicBezTo>
                    <a:pt x="1229" y="237"/>
                    <a:pt x="463" y="138"/>
                    <a:pt x="0" y="272"/>
                  </a:cubicBezTo>
                  <a:cubicBezTo>
                    <a:pt x="0" y="272"/>
                    <a:pt x="516" y="0"/>
                    <a:pt x="1229" y="23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25" name="4"/>
          <p:cNvGrpSpPr/>
          <p:nvPr>
            <p:custDataLst>
              <p:tags r:id="rId3"/>
            </p:custDataLst>
          </p:nvPr>
        </p:nvGrpSpPr>
        <p:grpSpPr>
          <a:xfrm>
            <a:off x="891279" y="3881269"/>
            <a:ext cx="3034353" cy="1006991"/>
            <a:chOff x="8328245" y="2276873"/>
            <a:chExt cx="2272431" cy="1006991"/>
          </a:xfrm>
        </p:grpSpPr>
        <p:sp>
          <p:nvSpPr>
            <p:cNvPr id="26" name="TextBox 29"/>
            <p:cNvSpPr txBox="1"/>
            <p:nvPr/>
          </p:nvSpPr>
          <p:spPr>
            <a:xfrm>
              <a:off x="8328247" y="2276873"/>
              <a:ext cx="2198693" cy="388226"/>
            </a:xfrm>
            <a:prstGeom prst="rect">
              <a:avLst/>
            </a:prstGeom>
            <a:noFill/>
          </p:spPr>
          <p:txBody>
            <a:bodyPr wrap="none" lIns="0" tIns="0" rIns="288000" bIns="0" anchor="b" anchorCtr="0">
              <a:normAutofit/>
            </a:bodyPr>
            <a:lstStyle/>
            <a:p>
              <a:pPr lvl="0" algn="ctr">
                <a:defRPr/>
              </a:pPr>
              <a:r>
                <a:rPr lang="zh-CN" altLang="en-US" sz="1600">
                  <a:sym typeface="+mn-ea"/>
                </a:rPr>
                <a:t>Scheduler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ea typeface="Source Han Sans CN" panose="020B0500000000000000" pitchFamily="34" charset="-128"/>
                <a:sym typeface="微软雅黑" panose="020B0503020204020204" pitchFamily="34" charset="-122"/>
              </a:endParaRPr>
            </a:p>
          </p:txBody>
        </p:sp>
        <p:sp>
          <p:nvSpPr>
            <p:cNvPr id="27" name="TextBox 30"/>
            <p:cNvSpPr txBox="1"/>
            <p:nvPr/>
          </p:nvSpPr>
          <p:spPr>
            <a:xfrm>
              <a:off x="8328245" y="2665098"/>
              <a:ext cx="2272431" cy="618766"/>
            </a:xfrm>
            <a:prstGeom prst="rect">
              <a:avLst/>
            </a:prstGeom>
          </p:spPr>
          <p:txBody>
            <a:bodyPr vert="horz" wrap="square" lIns="0" tIns="0" rIns="288000" bIns="0" anchor="ctr">
              <a:noAutofit/>
            </a:bodyPr>
            <a:lstStyle>
              <a:defPPr>
                <a:defRPr lang="zh-CN"/>
              </a:defPPr>
              <a:lvl1pPr lvl="0" algn="ctr">
                <a:lnSpc>
                  <a:spcPts val="2000"/>
                </a:lnSpc>
                <a:defRPr sz="10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defRPr>
              </a:lvl1pPr>
            </a:lstStyle>
            <a:p>
              <a:r>
                <a:rPr lang="zh-CN" altLang="en-US">
                  <a:sym typeface="+mn-ea"/>
                </a:rPr>
                <a:t>与调度程序交互的主要API</a:t>
              </a:r>
              <a:endParaRPr lang="en-US" altLang="zh-CN" dirty="0">
                <a:latin typeface="+mn-lt"/>
                <a:sym typeface="FZHei-B01S" panose="02010601030101010101" pitchFamily="2" charset="-122"/>
              </a:endParaRPr>
            </a:p>
          </p:txBody>
        </p:sp>
      </p:grpSp>
      <p:grpSp>
        <p:nvGrpSpPr>
          <p:cNvPr id="28" name="3"/>
          <p:cNvGrpSpPr/>
          <p:nvPr>
            <p:custDataLst>
              <p:tags r:id="rId4"/>
            </p:custDataLst>
          </p:nvPr>
        </p:nvGrpSpPr>
        <p:grpSpPr>
          <a:xfrm>
            <a:off x="8705134" y="3880634"/>
            <a:ext cx="3028609" cy="1006991"/>
            <a:chOff x="1197898" y="2503545"/>
            <a:chExt cx="2358341" cy="1006991"/>
          </a:xfrm>
        </p:grpSpPr>
        <p:sp>
          <p:nvSpPr>
            <p:cNvPr id="29" name="TextBox 32"/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288000" tIns="0" rIns="0" bIns="0" anchor="b" anchorCtr="0">
              <a:normAutofit/>
            </a:bodyPr>
            <a:lstStyle/>
            <a:p>
              <a:pPr lvl="0" algn="ctr">
                <a:defRPr/>
              </a:pPr>
              <a:r>
                <a:rPr lang="zh-CN" altLang="en-US" sz="1600">
                  <a:sym typeface="+mn-ea"/>
                </a:rPr>
                <a:t>Builder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ea typeface="Source Han Sans CN" panose="020B0500000000000000" pitchFamily="34" charset="-128"/>
                <a:sym typeface="微软雅黑" panose="020B0503020204020204" pitchFamily="34" charset="-122"/>
              </a:endParaRPr>
            </a:p>
          </p:txBody>
        </p:sp>
        <p:sp>
          <p:nvSpPr>
            <p:cNvPr id="30" name="TextBox 33"/>
            <p:cNvSpPr txBox="1"/>
            <p:nvPr/>
          </p:nvSpPr>
          <p:spPr>
            <a:xfrm>
              <a:off x="1197899" y="2891770"/>
              <a:ext cx="2358340" cy="618766"/>
            </a:xfrm>
            <a:prstGeom prst="rect">
              <a:avLst/>
            </a:prstGeom>
          </p:spPr>
          <p:txBody>
            <a:bodyPr vert="horz" wrap="square" lIns="0" tIns="0" rIns="288000" bIns="0" anchor="ctr">
              <a:noAutofit/>
            </a:bodyPr>
            <a:lstStyle>
              <a:defPPr>
                <a:defRPr lang="zh-CN"/>
              </a:defPPr>
              <a:lvl1pPr lvl="0" algn="ctr">
                <a:lnSpc>
                  <a:spcPts val="2000"/>
                </a:lnSpc>
                <a:defRPr sz="10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defRPr>
              </a:lvl1pPr>
            </a:lstStyle>
            <a:p>
              <a:r>
                <a:rPr lang="zh-CN" altLang="en-US">
                  <a:sym typeface="+mn-ea"/>
                </a:rPr>
                <a:t>JobBuilder - 用于定义/构建JobDetail实例，定义作业的实例。TriggerBuilder - 用于定义/构建触发器实例。</a:t>
              </a:r>
              <a:endParaRPr lang="en-US" altLang="zh-CN" dirty="0">
                <a:latin typeface="+mn-lt"/>
                <a:sym typeface="FZHei-B01S" panose="02010601030101010101" pitchFamily="2" charset="-122"/>
              </a:endParaRPr>
            </a:p>
          </p:txBody>
        </p:sp>
      </p:grpSp>
      <p:grpSp>
        <p:nvGrpSpPr>
          <p:cNvPr id="31" name="2"/>
          <p:cNvGrpSpPr/>
          <p:nvPr>
            <p:custDataLst>
              <p:tags r:id="rId5"/>
            </p:custDataLst>
          </p:nvPr>
        </p:nvGrpSpPr>
        <p:grpSpPr>
          <a:xfrm>
            <a:off x="5159896" y="1353476"/>
            <a:ext cx="2955389" cy="1109414"/>
            <a:chOff x="4685471" y="1121092"/>
            <a:chExt cx="3785914" cy="1109414"/>
          </a:xfrm>
        </p:grpSpPr>
        <p:sp>
          <p:nvSpPr>
            <p:cNvPr id="32" name="TextBox 35"/>
            <p:cNvSpPr txBox="1"/>
            <p:nvPr/>
          </p:nvSpPr>
          <p:spPr>
            <a:xfrm>
              <a:off x="5025492" y="1121092"/>
              <a:ext cx="2823587" cy="388226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lvl="0" algn="ctr">
                <a:defRPr/>
              </a:pPr>
              <a:r>
                <a:rPr lang="zh-CN" altLang="en-US" sz="1600">
                  <a:sym typeface="+mn-ea"/>
                </a:rPr>
                <a:t>JobDetail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ea typeface="Source Han Sans CN" panose="020B0500000000000000" pitchFamily="34" charset="-128"/>
                <a:sym typeface="微软雅黑" panose="020B0503020204020204" pitchFamily="34" charset="-122"/>
              </a:endParaRPr>
            </a:p>
          </p:txBody>
        </p:sp>
        <p:sp>
          <p:nvSpPr>
            <p:cNvPr id="33" name="TextBox 36"/>
            <p:cNvSpPr txBox="1"/>
            <p:nvPr/>
          </p:nvSpPr>
          <p:spPr>
            <a:xfrm>
              <a:off x="4685471" y="1508682"/>
              <a:ext cx="3785914" cy="721824"/>
            </a:xfrm>
            <a:prstGeom prst="rect">
              <a:avLst/>
            </a:prstGeom>
          </p:spPr>
          <p:txBody>
            <a:bodyPr vert="horz" wrap="square" lIns="0" tIns="0" rIns="288000" bIns="0" anchor="ctr">
              <a:noAutofit/>
            </a:bodyPr>
            <a:lstStyle>
              <a:defPPr>
                <a:defRPr lang="zh-CN"/>
              </a:defPPr>
              <a:lvl1pPr lvl="0" algn="ctr">
                <a:lnSpc>
                  <a:spcPts val="2000"/>
                </a:lnSpc>
                <a:defRPr sz="10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defRPr>
              </a:lvl1pPr>
            </a:lstStyle>
            <a:p>
              <a:r>
                <a:rPr lang="zh-CN" altLang="en-US">
                  <a:sym typeface="+mn-ea"/>
                </a:rPr>
                <a:t>用于定义作业的实例</a:t>
              </a:r>
              <a:endParaRPr lang="en-US" altLang="zh-CN" dirty="0">
                <a:latin typeface="+mn-lt"/>
                <a:sym typeface="FZHei-B01S" panose="02010601030101010101" pitchFamily="2" charset="-122"/>
              </a:endParaRPr>
            </a:p>
          </p:txBody>
        </p:sp>
      </p:grpSp>
      <p:grpSp>
        <p:nvGrpSpPr>
          <p:cNvPr id="34" name="1"/>
          <p:cNvGrpSpPr/>
          <p:nvPr>
            <p:custDataLst>
              <p:tags r:id="rId6"/>
            </p:custDataLst>
          </p:nvPr>
        </p:nvGrpSpPr>
        <p:grpSpPr>
          <a:xfrm>
            <a:off x="1540510" y="2475230"/>
            <a:ext cx="3031490" cy="855345"/>
            <a:chOff x="8328245" y="2276873"/>
            <a:chExt cx="2270524" cy="1006991"/>
          </a:xfrm>
        </p:grpSpPr>
        <p:sp>
          <p:nvSpPr>
            <p:cNvPr id="35" name="TextBox 38"/>
            <p:cNvSpPr txBox="1"/>
            <p:nvPr/>
          </p:nvSpPr>
          <p:spPr>
            <a:xfrm>
              <a:off x="8328247" y="2276873"/>
              <a:ext cx="2198693" cy="388226"/>
            </a:xfrm>
            <a:prstGeom prst="rect">
              <a:avLst/>
            </a:prstGeom>
            <a:noFill/>
          </p:spPr>
          <p:txBody>
            <a:bodyPr wrap="none" lIns="0" tIns="0" rIns="288000" bIns="0" anchor="b" anchorCtr="0">
              <a:normAutofit/>
            </a:bodyPr>
            <a:lstStyle/>
            <a:p>
              <a:pPr lvl="0" algn="ctr">
                <a:defRPr/>
              </a:pPr>
              <a:r>
                <a:rPr lang="zh-CN" altLang="en-US" sz="1600">
                  <a:sym typeface="+mn-ea"/>
                </a:rPr>
                <a:t>Job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ea typeface="Source Han Sans CN" panose="020B0500000000000000" pitchFamily="34" charset="-128"/>
                <a:sym typeface="微软雅黑" panose="020B0503020204020204" pitchFamily="34" charset="-122"/>
              </a:endParaRPr>
            </a:p>
          </p:txBody>
        </p:sp>
        <p:sp>
          <p:nvSpPr>
            <p:cNvPr id="36" name="TextBox 39"/>
            <p:cNvSpPr txBox="1"/>
            <p:nvPr/>
          </p:nvSpPr>
          <p:spPr>
            <a:xfrm>
              <a:off x="8328245" y="2665098"/>
              <a:ext cx="2270524" cy="618766"/>
            </a:xfrm>
            <a:prstGeom prst="rect">
              <a:avLst/>
            </a:prstGeom>
          </p:spPr>
          <p:txBody>
            <a:bodyPr vert="horz" wrap="square" lIns="0" tIns="0" rIns="288000" bIns="0" anchor="ctr">
              <a:noAutofit/>
            </a:bodyPr>
            <a:lstStyle/>
            <a:p>
              <a:pPr lvl="0" algn="ctr">
                <a:lnSpc>
                  <a:spcPts val="2000"/>
                </a:lnSpc>
                <a:defRPr/>
              </a:pPr>
              <a:r>
                <a:rPr lang="zh-CN" altLang="en-US" sz="1000">
                  <a:sym typeface="+mn-ea"/>
                </a:rPr>
                <a:t>由希望由调度程序执行的组件实现的接口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sym typeface="FZHei-B01S" panose="02010601030101010101" pitchFamily="2" charset="-122"/>
              </a:endParaRPr>
            </a:p>
          </p:txBody>
        </p:sp>
      </p:grpSp>
      <p:grpSp>
        <p:nvGrpSpPr>
          <p:cNvPr id="37" name="千图PPT彼岸天：ID 8661124库_组合 40"/>
          <p:cNvGrpSpPr/>
          <p:nvPr>
            <p:custDataLst>
              <p:tags r:id="rId7"/>
            </p:custDataLst>
          </p:nvPr>
        </p:nvGrpSpPr>
        <p:grpSpPr>
          <a:xfrm>
            <a:off x="7976235" y="2717800"/>
            <a:ext cx="2977515" cy="818515"/>
            <a:chOff x="1197898" y="2503545"/>
            <a:chExt cx="2318636" cy="1006991"/>
          </a:xfrm>
        </p:grpSpPr>
        <p:sp>
          <p:nvSpPr>
            <p:cNvPr id="38" name="TextBox 41"/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288000" tIns="0" rIns="0" bIns="0" anchor="b" anchorCtr="0">
              <a:normAutofit/>
            </a:bodyPr>
            <a:lstStyle/>
            <a:p>
              <a:pPr lvl="0" algn="ctr">
                <a:defRPr/>
              </a:pPr>
              <a:r>
                <a:rPr lang="zh-CN" altLang="en-US" sz="1600">
                  <a:sym typeface="+mn-ea"/>
                </a:rPr>
                <a:t>Trigger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ea typeface="Source Han Sans CN" panose="020B0500000000000000" pitchFamily="34" charset="-128"/>
                <a:sym typeface="微软雅黑" panose="020B0503020204020204" pitchFamily="34" charset="-122"/>
              </a:endParaRPr>
            </a:p>
          </p:txBody>
        </p:sp>
        <p:sp>
          <p:nvSpPr>
            <p:cNvPr id="39" name="TextBox 42"/>
            <p:cNvSpPr txBox="1"/>
            <p:nvPr/>
          </p:nvSpPr>
          <p:spPr>
            <a:xfrm>
              <a:off x="1197898" y="2891770"/>
              <a:ext cx="2318636" cy="618766"/>
            </a:xfrm>
            <a:prstGeom prst="rect">
              <a:avLst/>
            </a:prstGeom>
          </p:spPr>
          <p:txBody>
            <a:bodyPr vert="horz" wrap="square" lIns="0" tIns="0" rIns="288000" bIns="0" anchor="ctr">
              <a:noAutofit/>
            </a:bodyPr>
            <a:lstStyle>
              <a:defPPr>
                <a:defRPr lang="zh-CN"/>
              </a:defPPr>
              <a:lvl1pPr lvl="0" algn="ctr">
                <a:lnSpc>
                  <a:spcPts val="2000"/>
                </a:lnSpc>
                <a:defRPr sz="10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defRPr>
              </a:lvl1pPr>
            </a:lstStyle>
            <a:p>
              <a:r>
                <a:rPr lang="zh-CN" altLang="en-US">
                  <a:sym typeface="+mn-ea"/>
                </a:rPr>
                <a:t>定义执行给定作业的计划的组件</a:t>
              </a:r>
              <a:endParaRPr lang="en-US" altLang="zh-CN" dirty="0">
                <a:latin typeface="+mn-lt"/>
                <a:sym typeface="FZHei-B01S" panose="02010601030101010101" pitchFamily="2" charset="-122"/>
              </a:endParaRPr>
            </a:p>
          </p:txBody>
        </p:sp>
      </p:grpSp>
      <p:pic>
        <p:nvPicPr>
          <p:cNvPr id="40" name="图片 3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41" name="矩形 40"/>
          <p:cNvSpPr/>
          <p:nvPr/>
        </p:nvSpPr>
        <p:spPr>
          <a:xfrm>
            <a:off x="838200" y="443131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normalizeH="0" baseline="0" noProof="0" dirty="0">
                <a:ln>
                  <a:noFill/>
                </a:ln>
                <a:solidFill>
                  <a:srgbClr val="222B15"/>
                </a:solidFill>
                <a:effectLst/>
                <a:uLnTx/>
                <a:uFillTx/>
                <a:ea typeface="方正清刻本悦宋简体" panose="02000000000000000000" pitchFamily="2" charset="-122"/>
              </a:rPr>
              <a:t>Quartz</a:t>
            </a:r>
            <a:endParaRPr kumimoji="0" lang="en-US" altLang="zh-CN" sz="3200" b="1" i="0" u="none" strike="noStrike" kern="1200" cap="none" normalizeH="0" baseline="0" noProof="0" dirty="0">
              <a:ln>
                <a:noFill/>
              </a:ln>
              <a:solidFill>
                <a:srgbClr val="222B15"/>
              </a:solidFill>
              <a:effectLst/>
              <a:uLnTx/>
              <a:uFillTx/>
              <a:ea typeface="方正清刻本悦宋简体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91540" y="1691005"/>
            <a:ext cx="11715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基本组件：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68000" cy="6844346"/>
          </a:xfrm>
          <a:prstGeom prst="rect">
            <a:avLst/>
          </a:prstGeom>
        </p:spPr>
      </p:pic>
      <p:pic>
        <p:nvPicPr>
          <p:cNvPr id="68" name="图片 6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69" name="矩形 68"/>
          <p:cNvSpPr/>
          <p:nvPr/>
        </p:nvSpPr>
        <p:spPr>
          <a:xfrm>
            <a:off x="838200" y="443131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222B15"/>
                </a:solidFill>
                <a:ea typeface="方正清刻本悦宋简体" panose="02000000000000000000" pitchFamily="2" charset="-122"/>
              </a:rPr>
              <a:t>Quartz</a:t>
            </a:r>
            <a:endParaRPr lang="en-US" altLang="zh-CN" sz="3200" b="1" dirty="0">
              <a:solidFill>
                <a:srgbClr val="222B15"/>
              </a:solidFill>
              <a:ea typeface="方正清刻本悦宋简体" panose="02000000000000000000" pitchFamily="2" charset="-122"/>
            </a:endParaRPr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38780" y="443230"/>
            <a:ext cx="8265795" cy="62426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38200" y="1977390"/>
            <a:ext cx="11880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</a:t>
            </a:r>
            <a:r>
              <a:rPr lang="zh-CN" altLang="en-US"/>
              <a:t>编程模型：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"/>
            <a:ext cx="12192000" cy="6857845"/>
          </a:xfrm>
          <a:prstGeom prst="rect">
            <a:avLst/>
          </a:prstGeom>
        </p:spPr>
      </p:pic>
      <p:sp>
        <p:nvSpPr>
          <p:cNvPr id="15" name="TextBox 453"/>
          <p:cNvSpPr txBox="1"/>
          <p:nvPr/>
        </p:nvSpPr>
        <p:spPr>
          <a:xfrm>
            <a:off x="5904574" y="5170668"/>
            <a:ext cx="4448811" cy="512445"/>
          </a:xfrm>
          <a:prstGeom prst="rect">
            <a:avLst/>
          </a:prstGeom>
          <a:noFill/>
        </p:spPr>
        <p:txBody>
          <a:bodyPr wrap="square" lIns="0" tIns="0" rIns="0" bIns="0" numCol="1" spcCol="959784">
            <a:spAutoFit/>
          </a:bodyPr>
          <a:lstStyle/>
          <a:p>
            <a:pPr lvl="0">
              <a:lnSpc>
                <a:spcPts val="2000"/>
              </a:lnSpc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FZHei-B01S" panose="02010601030101010101" pitchFamily="2" charset="-122"/>
              </a:rPr>
              <a:t>与计划程序相关的事件包括：添加job/触发器，删除job/触发器，调度程序中的严重错误，关闭调度程序的通知等。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sym typeface="FZHei-B01S" panose="02010601030101010101" pitchFamily="2" charset="-122"/>
            </a:endParaRPr>
          </a:p>
        </p:txBody>
      </p:sp>
      <p:sp>
        <p:nvSpPr>
          <p:cNvPr id="18" name="TextBox 454"/>
          <p:cNvSpPr txBox="1"/>
          <p:nvPr/>
        </p:nvSpPr>
        <p:spPr>
          <a:xfrm>
            <a:off x="5889245" y="4805574"/>
            <a:ext cx="1841500" cy="36830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ea typeface="FZHei-B01S" panose="02010601030101010101" pitchFamily="2" charset="-122"/>
                <a:sym typeface="FZHei-B01S" panose="02010601030101010101" pitchFamily="2" charset="-122"/>
              </a:rPr>
              <a:t>SchedulerListener</a:t>
            </a:r>
            <a:endParaRPr lang="zh-CN" altLang="en-US" b="1" dirty="0">
              <a:solidFill>
                <a:prstClr val="black">
                  <a:lumMod val="75000"/>
                  <a:lumOff val="25000"/>
                </a:prstClr>
              </a:solidFill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19" name="Shape 2934"/>
          <p:cNvSpPr/>
          <p:nvPr/>
        </p:nvSpPr>
        <p:spPr>
          <a:xfrm>
            <a:off x="5276194" y="4879103"/>
            <a:ext cx="360421" cy="4955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6AB833"/>
          </a:solidFill>
          <a:ln w="12700">
            <a:solidFill>
              <a:srgbClr val="6AB833"/>
            </a:solidFill>
            <a:miter lim="400000"/>
          </a:ln>
        </p:spPr>
        <p:txBody>
          <a:bodyPr lIns="19044" tIns="19044" rIns="19044" bIns="19044" anchor="ctr"/>
          <a:lstStyle/>
          <a:p>
            <a:pPr defTabSz="30353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 dirty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方正黑体简体" panose="02010601030101010101" pitchFamily="2" charset="-122"/>
              <a:cs typeface="方正黑体简体" panose="02010601030101010101" pitchFamily="2" charset="-122"/>
              <a:sym typeface="Arial" panose="020B0604020202020204"/>
            </a:endParaRPr>
          </a:p>
        </p:txBody>
      </p:sp>
      <p:sp>
        <p:nvSpPr>
          <p:cNvPr id="20" name="TextBox 456"/>
          <p:cNvSpPr txBox="1"/>
          <p:nvPr/>
        </p:nvSpPr>
        <p:spPr>
          <a:xfrm>
            <a:off x="4125201" y="3700436"/>
            <a:ext cx="4448811" cy="512445"/>
          </a:xfrm>
          <a:prstGeom prst="rect">
            <a:avLst/>
          </a:prstGeom>
          <a:noFill/>
        </p:spPr>
        <p:txBody>
          <a:bodyPr wrap="square" lIns="0" tIns="0" rIns="0" bIns="0" numCol="1" spcCol="959784">
            <a:spAutoFit/>
          </a:bodyPr>
          <a:lstStyle/>
          <a:p>
            <a:pPr lvl="0">
              <a:lnSpc>
                <a:spcPts val="2000"/>
              </a:lnSpc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FZHei-B01S" panose="02010601030101010101" pitchFamily="2" charset="-122"/>
              </a:rPr>
              <a:t>与触发相关的事件包括：触发器触发，触发失灵，触发完成（触发器关闭的作业完成）。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sym typeface="FZHei-B01S" panose="02010601030101010101" pitchFamily="2" charset="-122"/>
            </a:endParaRPr>
          </a:p>
        </p:txBody>
      </p:sp>
      <p:sp>
        <p:nvSpPr>
          <p:cNvPr id="21" name="TextBox 457"/>
          <p:cNvSpPr txBox="1"/>
          <p:nvPr/>
        </p:nvSpPr>
        <p:spPr>
          <a:xfrm>
            <a:off x="4223854" y="3335288"/>
            <a:ext cx="1613535" cy="36830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ea typeface="FZHei-B01S" panose="02010601030101010101" pitchFamily="2" charset="-122"/>
                <a:sym typeface="FZHei-B01S" panose="02010601030101010101" pitchFamily="2" charset="-122"/>
              </a:rPr>
              <a:t>TriggerListener</a:t>
            </a:r>
            <a:endParaRPr lang="zh-CN" altLang="en-US" b="1" dirty="0">
              <a:solidFill>
                <a:prstClr val="black">
                  <a:lumMod val="75000"/>
                  <a:lumOff val="25000"/>
                </a:prstClr>
              </a:solidFill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2" name="Shape 2934"/>
          <p:cNvSpPr/>
          <p:nvPr/>
        </p:nvSpPr>
        <p:spPr>
          <a:xfrm>
            <a:off x="3496821" y="3408818"/>
            <a:ext cx="360421" cy="4955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A67BB4"/>
          </a:solidFill>
          <a:ln w="12700">
            <a:solidFill>
              <a:srgbClr val="A67BB4"/>
            </a:solidFill>
            <a:miter lim="400000"/>
          </a:ln>
        </p:spPr>
        <p:txBody>
          <a:bodyPr lIns="19044" tIns="19044" rIns="19044" bIns="19044" anchor="ctr"/>
          <a:lstStyle/>
          <a:p>
            <a:pPr defTabSz="30353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 dirty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方正黑体简体" panose="02010601030101010101" pitchFamily="2" charset="-122"/>
              <a:cs typeface="方正黑体简体" panose="02010601030101010101" pitchFamily="2" charset="-122"/>
              <a:sym typeface="Arial" panose="020B0604020202020204"/>
            </a:endParaRPr>
          </a:p>
        </p:txBody>
      </p:sp>
      <p:sp>
        <p:nvSpPr>
          <p:cNvPr id="23" name="TextBox 459"/>
          <p:cNvSpPr txBox="1"/>
          <p:nvPr/>
        </p:nvSpPr>
        <p:spPr>
          <a:xfrm>
            <a:off x="2518823" y="2349834"/>
            <a:ext cx="4448811" cy="512445"/>
          </a:xfrm>
          <a:prstGeom prst="rect">
            <a:avLst/>
          </a:prstGeom>
          <a:noFill/>
        </p:spPr>
        <p:txBody>
          <a:bodyPr wrap="square" lIns="0" tIns="0" rIns="0" bIns="0" numCol="1" spcCol="959784">
            <a:spAutoFit/>
          </a:bodyPr>
          <a:lstStyle/>
          <a:p>
            <a:pPr lvl="0">
              <a:lnSpc>
                <a:spcPts val="2000"/>
              </a:lnSpc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sym typeface="FZHei-B01S" panose="02010601030101010101" pitchFamily="2" charset="-122"/>
              </a:rPr>
              <a:t>job相关事件包括：job即将执行的通知，以及job完成执行时的通知。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sym typeface="FZHei-B01S" panose="02010601030101010101" pitchFamily="2" charset="-122"/>
            </a:endParaRPr>
          </a:p>
        </p:txBody>
      </p:sp>
      <p:sp>
        <p:nvSpPr>
          <p:cNvPr id="24" name="TextBox 460"/>
          <p:cNvSpPr txBox="1"/>
          <p:nvPr/>
        </p:nvSpPr>
        <p:spPr>
          <a:xfrm>
            <a:off x="2800673" y="1984818"/>
            <a:ext cx="1247140" cy="36830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prstClr val="black">
                    <a:lumMod val="75000"/>
                    <a:lumOff val="25000"/>
                  </a:prstClr>
                </a:solidFill>
                <a:ea typeface="FZHei-B01S" panose="02010601030101010101" pitchFamily="2" charset="-122"/>
                <a:sym typeface="FZHei-B01S" panose="02010601030101010101" pitchFamily="2" charset="-122"/>
              </a:rPr>
              <a:t>JobListener</a:t>
            </a:r>
            <a:endParaRPr lang="zh-CN" altLang="en-US" b="1" dirty="0">
              <a:solidFill>
                <a:prstClr val="black">
                  <a:lumMod val="75000"/>
                  <a:lumOff val="25000"/>
                </a:prstClr>
              </a:solidFill>
              <a:ea typeface="FZHei-B01S" panose="02010601030101010101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Shape 2934"/>
          <p:cNvSpPr/>
          <p:nvPr/>
        </p:nvSpPr>
        <p:spPr>
          <a:xfrm>
            <a:off x="1890443" y="2058347"/>
            <a:ext cx="360421" cy="4955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EF8126"/>
          </a:solidFill>
          <a:ln w="12700">
            <a:solidFill>
              <a:srgbClr val="EF8126"/>
            </a:solidFill>
            <a:miter lim="400000"/>
          </a:ln>
        </p:spPr>
        <p:txBody>
          <a:bodyPr lIns="19044" tIns="19044" rIns="19044" bIns="19044" anchor="ctr"/>
          <a:lstStyle/>
          <a:p>
            <a:pPr defTabSz="30353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 panose="020B0502020104020203"/>
                <a:ea typeface="Gill Sans" panose="020B0502020104020203"/>
                <a:cs typeface="Gill Sans" panose="020B0502020104020203"/>
                <a:sym typeface="Gill Sans" panose="020B0502020104020203"/>
              </a:defRPr>
            </a:pPr>
            <a:endParaRPr sz="1500" dirty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方正黑体简体" panose="02010601030101010101" pitchFamily="2" charset="-122"/>
              <a:cs typeface="方正黑体简体" panose="02010601030101010101" pitchFamily="2" charset="-122"/>
              <a:sym typeface="Arial" panose="020B0604020202020204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52938">
            <a:off x="-174517" y="-33011"/>
            <a:ext cx="1450495" cy="1463251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>
            <a:off x="838200" y="443131"/>
            <a:ext cx="3042488" cy="5835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lvl="0">
              <a:defRPr/>
            </a:pPr>
            <a:r>
              <a:rPr lang="en-US" altLang="zh-CN" sz="3200" b="1" dirty="0">
                <a:solidFill>
                  <a:srgbClr val="222B15"/>
                </a:solidFill>
                <a:ea typeface="方正清刻本悦宋简体" panose="02000000000000000000" pitchFamily="2" charset="-122"/>
              </a:rPr>
              <a:t>Quartz</a:t>
            </a:r>
            <a:endParaRPr lang="en-US" altLang="zh-CN" sz="3200" b="1" dirty="0">
              <a:solidFill>
                <a:srgbClr val="222B15"/>
              </a:solidFill>
              <a:ea typeface="方正清刻本悦宋简体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50820" y="1180465"/>
            <a:ext cx="8117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Listeners是您创建的对象，用于根据调度程序中发生的事件执行操作。</a:t>
            </a:r>
            <a:endParaRPr lang="zh-CN" altLang="en-US"/>
          </a:p>
          <a:p>
            <a:r>
              <a:rPr lang="zh-CN" altLang="en-US"/>
              <a:t>                                                                                                      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ferris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19" grpId="0" bldLvl="0" animBg="1"/>
      <p:bldP spid="20" grpId="0"/>
      <p:bldP spid="21" grpId="0"/>
      <p:bldP spid="22" grpId="0" bldLvl="0" animBg="1"/>
      <p:bldP spid="23" grpId="0"/>
      <p:bldP spid="24" grpId="0"/>
      <p:bldP spid="25" grpId="0" bldLvl="0" animBg="1"/>
      <p:bldP spid="27" grpId="0"/>
    </p:bldLst>
  </p:timing>
</p:sld>
</file>

<file path=ppt/tags/tag1.xml><?xml version="1.0" encoding="utf-8"?>
<p:tagLst xmlns:p="http://schemas.openxmlformats.org/presentationml/2006/main">
  <p:tag name="PA" val="v4.0.0"/>
</p:tagLst>
</file>

<file path=ppt/tags/tag10.xml><?xml version="1.0" encoding="utf-8"?>
<p:tagLst xmlns:p="http://schemas.openxmlformats.org/presentationml/2006/main">
  <p:tag name="PA" val="v4.0.0"/>
</p:tagLst>
</file>

<file path=ppt/tags/tag11.xml><?xml version="1.0" encoding="utf-8"?>
<p:tagLst xmlns:p="http://schemas.openxmlformats.org/presentationml/2006/main">
  <p:tag name="PA" val="v4.0.0"/>
</p:tagLst>
</file>

<file path=ppt/tags/tag12.xml><?xml version="1.0" encoding="utf-8"?>
<p:tagLst xmlns:p="http://schemas.openxmlformats.org/presentationml/2006/main">
  <p:tag name="PA" val="v4.0.0"/>
</p:tagLst>
</file>

<file path=ppt/tags/tag13.xml><?xml version="1.0" encoding="utf-8"?>
<p:tagLst xmlns:p="http://schemas.openxmlformats.org/presentationml/2006/main">
  <p:tag name="PA" val="v4.0.0"/>
</p:tagLst>
</file>

<file path=ppt/tags/tag14.xml><?xml version="1.0" encoding="utf-8"?>
<p:tagLst xmlns:p="http://schemas.openxmlformats.org/presentationml/2006/main">
  <p:tag name="PA" val="v4.0.0"/>
</p:tagLst>
</file>

<file path=ppt/tags/tag2.xml><?xml version="1.0" encoding="utf-8"?>
<p:tagLst xmlns:p="http://schemas.openxmlformats.org/presentationml/2006/main">
  <p:tag name="PA" val="v4.0.0"/>
</p:tagLst>
</file>

<file path=ppt/tags/tag3.xml><?xml version="1.0" encoding="utf-8"?>
<p:tagLst xmlns:p="http://schemas.openxmlformats.org/presentationml/2006/main">
  <p:tag name="PA" val="v4.0.0"/>
</p:tagLst>
</file>

<file path=ppt/tags/tag4.xml><?xml version="1.0" encoding="utf-8"?>
<p:tagLst xmlns:p="http://schemas.openxmlformats.org/presentationml/2006/main">
  <p:tag name="PA" val="v4.0.0"/>
</p:tagLst>
</file>

<file path=ppt/tags/tag5.xml><?xml version="1.0" encoding="utf-8"?>
<p:tagLst xmlns:p="http://schemas.openxmlformats.org/presentationml/2006/main">
  <p:tag name="PA" val="v4.0.0"/>
</p:tagLst>
</file>

<file path=ppt/tags/tag6.xml><?xml version="1.0" encoding="utf-8"?>
<p:tagLst xmlns:p="http://schemas.openxmlformats.org/presentationml/2006/main">
  <p:tag name="PA" val="v4.0.0"/>
</p:tagLst>
</file>

<file path=ppt/tags/tag7.xml><?xml version="1.0" encoding="utf-8"?>
<p:tagLst xmlns:p="http://schemas.openxmlformats.org/presentationml/2006/main">
  <p:tag name="PA" val="v4.0.0"/>
</p:tagLst>
</file>

<file path=ppt/tags/tag8.xml><?xml version="1.0" encoding="utf-8"?>
<p:tagLst xmlns:p="http://schemas.openxmlformats.org/presentationml/2006/main">
  <p:tag name="PA" val="v4.0.0"/>
</p:tagLst>
</file>

<file path=ppt/tags/tag9.xml><?xml version="1.0" encoding="utf-8"?>
<p:tagLst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千图网海量PPT模板www.58pic.com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6C54"/>
      </a:accent1>
      <a:accent2>
        <a:srgbClr val="98A58C"/>
      </a:accent2>
      <a:accent3>
        <a:srgbClr val="B49A6B"/>
      </a:accent3>
      <a:accent4>
        <a:srgbClr val="5B6C54"/>
      </a:accent4>
      <a:accent5>
        <a:srgbClr val="98A58C"/>
      </a:accent5>
      <a:accent6>
        <a:srgbClr val="B49A6B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千图网海量PPT模板www.58pic.com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61722"/>
      </a:accent1>
      <a:accent2>
        <a:srgbClr val="5F7A8C"/>
      </a:accent2>
      <a:accent3>
        <a:srgbClr val="87A1B2"/>
      </a:accent3>
      <a:accent4>
        <a:srgbClr val="061722"/>
      </a:accent4>
      <a:accent5>
        <a:srgbClr val="5F7A8C"/>
      </a:accent5>
      <a:accent6>
        <a:srgbClr val="87A1B2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千图网海量PPT模板www.58pic.com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4246"/>
      </a:accent1>
      <a:accent2>
        <a:srgbClr val="455562"/>
      </a:accent2>
      <a:accent3>
        <a:srgbClr val="F08196"/>
      </a:accent3>
      <a:accent4>
        <a:srgbClr val="8996A5"/>
      </a:accent4>
      <a:accent5>
        <a:srgbClr val="444246"/>
      </a:accent5>
      <a:accent6>
        <a:srgbClr val="455562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PPT定制1801380800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62626"/>
      </a:accent1>
      <a:accent2>
        <a:srgbClr val="C00000"/>
      </a:accent2>
      <a:accent3>
        <a:srgbClr val="393B3C"/>
      </a:accent3>
      <a:accent4>
        <a:srgbClr val="A3A19C"/>
      </a:accent4>
      <a:accent5>
        <a:srgbClr val="4E5154"/>
      </a:accent5>
      <a:accent6>
        <a:srgbClr val="A6A6A2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千图网海量PPT模板www.58pic.com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8395C"/>
      </a:accent1>
      <a:accent2>
        <a:srgbClr val="4C7394"/>
      </a:accent2>
      <a:accent3>
        <a:srgbClr val="8DABC3"/>
      </a:accent3>
      <a:accent4>
        <a:srgbClr val="18395C"/>
      </a:accent4>
      <a:accent5>
        <a:srgbClr val="4C7394"/>
      </a:accent5>
      <a:accent6>
        <a:srgbClr val="8DABC3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2446</Words>
  <Application>WPS 演示</Application>
  <PresentationFormat>宽屏</PresentationFormat>
  <Paragraphs>190</Paragraphs>
  <Slides>21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21</vt:i4>
      </vt:variant>
    </vt:vector>
  </HeadingPairs>
  <TitlesOfParts>
    <vt:vector size="46" baseType="lpstr">
      <vt:lpstr>Arial</vt:lpstr>
      <vt:lpstr>宋体</vt:lpstr>
      <vt:lpstr>Wingdings</vt:lpstr>
      <vt:lpstr>楷体</vt:lpstr>
      <vt:lpstr>腾祥铁山楷书简繁合集</vt:lpstr>
      <vt:lpstr>方正字迹-吕建德字体</vt:lpstr>
      <vt:lpstr>方正清刻本悦宋简体</vt:lpstr>
      <vt:lpstr>方正大黑简体</vt:lpstr>
      <vt:lpstr>微软雅黑</vt:lpstr>
      <vt:lpstr>FZHei-B01S</vt:lpstr>
      <vt:lpstr>Source Han Sans CN</vt:lpstr>
      <vt:lpstr>Gill Sans</vt:lpstr>
      <vt:lpstr>方正黑体简体</vt:lpstr>
      <vt:lpstr>Arial</vt:lpstr>
      <vt:lpstr>等线</vt:lpstr>
      <vt:lpstr>Arial Unicode MS</vt:lpstr>
      <vt:lpstr>等线 Light</vt:lpstr>
      <vt:lpstr>黑体</vt:lpstr>
      <vt:lpstr>Yu Gothic UI</vt:lpstr>
      <vt:lpstr>Office 主题​​</vt:lpstr>
      <vt:lpstr>千图网海量PPT模板www.58pic.com</vt:lpstr>
      <vt:lpstr>1_千图网海量PPT模板www.58pic.com</vt:lpstr>
      <vt:lpstr>2_千图网海量PPT模板www.58pic.com</vt:lpstr>
      <vt:lpstr>PPT定制1801380800</vt:lpstr>
      <vt:lpstr>3_千图网海量PPT模板www.58pic.com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111111111111</dc:title>
  <dc:creator>Administrator</dc:creator>
  <cp:lastModifiedBy>十七</cp:lastModifiedBy>
  <cp:revision>140</cp:revision>
  <dcterms:created xsi:type="dcterms:W3CDTF">2019-02-08T09:22:00Z</dcterms:created>
  <dcterms:modified xsi:type="dcterms:W3CDTF">2019-02-15T10:27:19Z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